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53.jpg" ContentType="image/jpg"/>
  <Override PartName="/ppt/media/image54.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745" r:id="rId5"/>
    <p:sldMasterId id="2147483765" r:id="rId6"/>
    <p:sldMasterId id="2147483781" r:id="rId7"/>
    <p:sldMasterId id="2147483801" r:id="rId8"/>
    <p:sldMasterId id="2147483709" r:id="rId9"/>
    <p:sldMasterId id="2147483729" r:id="rId10"/>
  </p:sldMasterIdLst>
  <p:notesMasterIdLst>
    <p:notesMasterId r:id="rId91"/>
  </p:notesMasterIdLst>
  <p:handoutMasterIdLst>
    <p:handoutMasterId r:id="rId92"/>
  </p:handoutMasterIdLst>
  <p:sldIdLst>
    <p:sldId id="256" r:id="rId11"/>
    <p:sldId id="845" r:id="rId12"/>
    <p:sldId id="259" r:id="rId13"/>
    <p:sldId id="563" r:id="rId14"/>
    <p:sldId id="854" r:id="rId15"/>
    <p:sldId id="258" r:id="rId16"/>
    <p:sldId id="565" r:id="rId17"/>
    <p:sldId id="379" r:id="rId18"/>
    <p:sldId id="859" r:id="rId19"/>
    <p:sldId id="847" r:id="rId20"/>
    <p:sldId id="846" r:id="rId21"/>
    <p:sldId id="319" r:id="rId22"/>
    <p:sldId id="848" r:id="rId23"/>
    <p:sldId id="851" r:id="rId24"/>
    <p:sldId id="860" r:id="rId25"/>
    <p:sldId id="386" r:id="rId26"/>
    <p:sldId id="849" r:id="rId27"/>
    <p:sldId id="384" r:id="rId28"/>
    <p:sldId id="872" r:id="rId29"/>
    <p:sldId id="863" r:id="rId30"/>
    <p:sldId id="888" r:id="rId31"/>
    <p:sldId id="865" r:id="rId32"/>
    <p:sldId id="866" r:id="rId33"/>
    <p:sldId id="873" r:id="rId34"/>
    <p:sldId id="868" r:id="rId35"/>
    <p:sldId id="869" r:id="rId36"/>
    <p:sldId id="874" r:id="rId37"/>
    <p:sldId id="876" r:id="rId38"/>
    <p:sldId id="911" r:id="rId39"/>
    <p:sldId id="879" r:id="rId40"/>
    <p:sldId id="861" r:id="rId41"/>
    <p:sldId id="878" r:id="rId42"/>
    <p:sldId id="877" r:id="rId43"/>
    <p:sldId id="886" r:id="rId44"/>
    <p:sldId id="924" r:id="rId45"/>
    <p:sldId id="925" r:id="rId46"/>
    <p:sldId id="852" r:id="rId47"/>
    <p:sldId id="891" r:id="rId48"/>
    <p:sldId id="893" r:id="rId49"/>
    <p:sldId id="881" r:id="rId50"/>
    <p:sldId id="895" r:id="rId51"/>
    <p:sldId id="896" r:id="rId52"/>
    <p:sldId id="900" r:id="rId53"/>
    <p:sldId id="884" r:id="rId54"/>
    <p:sldId id="857" r:id="rId55"/>
    <p:sldId id="926" r:id="rId56"/>
    <p:sldId id="870" r:id="rId57"/>
    <p:sldId id="889" r:id="rId58"/>
    <p:sldId id="890" r:id="rId59"/>
    <p:sldId id="871" r:id="rId60"/>
    <p:sldId id="882" r:id="rId61"/>
    <p:sldId id="897" r:id="rId62"/>
    <p:sldId id="905" r:id="rId63"/>
    <p:sldId id="883" r:id="rId64"/>
    <p:sldId id="904" r:id="rId65"/>
    <p:sldId id="898" r:id="rId66"/>
    <p:sldId id="899" r:id="rId67"/>
    <p:sldId id="901" r:id="rId68"/>
    <p:sldId id="918" r:id="rId69"/>
    <p:sldId id="919" r:id="rId70"/>
    <p:sldId id="908" r:id="rId71"/>
    <p:sldId id="915" r:id="rId72"/>
    <p:sldId id="916" r:id="rId73"/>
    <p:sldId id="912" r:id="rId74"/>
    <p:sldId id="913" r:id="rId75"/>
    <p:sldId id="914" r:id="rId76"/>
    <p:sldId id="909" r:id="rId77"/>
    <p:sldId id="917" r:id="rId78"/>
    <p:sldId id="920" r:id="rId79"/>
    <p:sldId id="910" r:id="rId80"/>
    <p:sldId id="921" r:id="rId81"/>
    <p:sldId id="922" r:id="rId82"/>
    <p:sldId id="923" r:id="rId83"/>
    <p:sldId id="902" r:id="rId84"/>
    <p:sldId id="906" r:id="rId85"/>
    <p:sldId id="903" r:id="rId86"/>
    <p:sldId id="892" r:id="rId87"/>
    <p:sldId id="858" r:id="rId88"/>
    <p:sldId id="880" r:id="rId89"/>
    <p:sldId id="856" r:id="rId90"/>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52AAB2-5157-C2D0-D5C5-0C3E3B5C441F}" name="Tariq, Shahroz (Data61, Marsfield)" initials="" userId="S::tar067@csiro.au::f0d6789d-fb1f-4ab7-a665-efe7178b22a2" providerId="AD"/>
  <p188:author id="{D31A32C0-A4AA-EEDD-B3F1-03766B47EF26}" name="Baruwal Chhetri, Mohan (Data61, Clayton)" initials="BCM(C" userId="S::bar845@csiro.au::11988977-d478-46c7-be13-93866a9909c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DEA"/>
    <a:srgbClr val="1071E5"/>
    <a:srgbClr val="FFC000"/>
    <a:srgbClr val="3A414A"/>
    <a:srgbClr val="F2F3F5"/>
    <a:srgbClr val="00A9CE"/>
    <a:srgbClr val="B17ED8"/>
    <a:srgbClr val="C3F7C8"/>
    <a:srgbClr val="E3FAE3"/>
    <a:srgbClr val="FFDD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CDE9C9-7E9F-4B10-956C-74E66ED4B4D1}" v="14" dt="2024-11-11T22:21:38.938"/>
    <p1510:client id="{43D07EE6-939D-4C01-AB07-CFF4FBB46D6D}" v="536" dt="2024-11-11T11:37:30.8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80" autoAdjust="0"/>
  </p:normalViewPr>
  <p:slideViewPr>
    <p:cSldViewPr snapToGrid="0">
      <p:cViewPr varScale="1">
        <p:scale>
          <a:sx n="121" d="100"/>
          <a:sy n="121" d="100"/>
        </p:scale>
        <p:origin x="1236" y="96"/>
      </p:cViewPr>
      <p:guideLst>
        <p:guide orient="horz" pos="1620"/>
        <p:guide orient="horz" pos="599"/>
        <p:guide pos="2880"/>
        <p:guide pos="5602"/>
        <p:guide pos="158"/>
      </p:guideLst>
    </p:cSldViewPr>
  </p:slideViewPr>
  <p:notesTextViewPr>
    <p:cViewPr>
      <p:scale>
        <a:sx n="3" d="2"/>
        <a:sy n="3" d="2"/>
      </p:scale>
      <p:origin x="0" y="0"/>
    </p:cViewPr>
  </p:notesTextViewPr>
  <p:notesViewPr>
    <p:cSldViewPr snapToGrid="0">
      <p:cViewPr varScale="1">
        <p:scale>
          <a:sx n="76" d="100"/>
          <a:sy n="76" d="100"/>
        </p:scale>
        <p:origin x="4026"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theme" Target="theme/theme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viewProps" Target="viewProps.xml"/><Relationship Id="rId9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Ronal (Data61, Clayton)" userId="bacc8ebd-4279-4c27-a893-ccd7c3239548" providerId="ADAL" clId="{1CCDE9C9-7E9F-4B10-956C-74E66ED4B4D1}"/>
    <pc:docChg chg="undo custSel addSld delSld modSld sldOrd">
      <pc:chgData name="Singh, Ronal (Data61, Clayton)" userId="bacc8ebd-4279-4c27-a893-ccd7c3239548" providerId="ADAL" clId="{1CCDE9C9-7E9F-4B10-956C-74E66ED4B4D1}" dt="2024-11-11T22:23:03.707" v="1303" actId="13926"/>
      <pc:docMkLst>
        <pc:docMk/>
      </pc:docMkLst>
      <pc:sldChg chg="addSp modSp mod ord">
        <pc:chgData name="Singh, Ronal (Data61, Clayton)" userId="bacc8ebd-4279-4c27-a893-ccd7c3239548" providerId="ADAL" clId="{1CCDE9C9-7E9F-4B10-956C-74E66ED4B4D1}" dt="2024-11-11T22:12:09.660" v="824" actId="14100"/>
        <pc:sldMkLst>
          <pc:docMk/>
          <pc:sldMk cId="2007708784" sldId="876"/>
        </pc:sldMkLst>
        <pc:spChg chg="mod">
          <ac:chgData name="Singh, Ronal (Data61, Clayton)" userId="bacc8ebd-4279-4c27-a893-ccd7c3239548" providerId="ADAL" clId="{1CCDE9C9-7E9F-4B10-956C-74E66ED4B4D1}" dt="2024-11-11T22:12:09.660" v="824" actId="14100"/>
          <ac:spMkLst>
            <pc:docMk/>
            <pc:sldMk cId="2007708784" sldId="876"/>
            <ac:spMk id="3" creationId="{B755B60F-3728-0B82-4EB8-2F11AC87F2CB}"/>
          </ac:spMkLst>
        </pc:spChg>
        <pc:picChg chg="add mod">
          <ac:chgData name="Singh, Ronal (Data61, Clayton)" userId="bacc8ebd-4279-4c27-a893-ccd7c3239548" providerId="ADAL" clId="{1CCDE9C9-7E9F-4B10-956C-74E66ED4B4D1}" dt="2024-11-11T22:12:05.388" v="823" actId="1076"/>
          <ac:picMkLst>
            <pc:docMk/>
            <pc:sldMk cId="2007708784" sldId="876"/>
            <ac:picMk id="4" creationId="{C106E367-DF24-8FE3-D402-573E0FDBEBF6}"/>
          </ac:picMkLst>
        </pc:picChg>
      </pc:sldChg>
      <pc:sldChg chg="ord">
        <pc:chgData name="Singh, Ronal (Data61, Clayton)" userId="bacc8ebd-4279-4c27-a893-ccd7c3239548" providerId="ADAL" clId="{1CCDE9C9-7E9F-4B10-956C-74E66ED4B4D1}" dt="2024-11-11T22:12:56.864" v="826"/>
        <pc:sldMkLst>
          <pc:docMk/>
          <pc:sldMk cId="3898082523" sldId="877"/>
        </pc:sldMkLst>
      </pc:sldChg>
      <pc:sldChg chg="ord modNotesTx">
        <pc:chgData name="Singh, Ronal (Data61, Clayton)" userId="bacc8ebd-4279-4c27-a893-ccd7c3239548" providerId="ADAL" clId="{1CCDE9C9-7E9F-4B10-956C-74E66ED4B4D1}" dt="2024-11-11T22:13:21.049" v="849" actId="20577"/>
        <pc:sldMkLst>
          <pc:docMk/>
          <pc:sldMk cId="3504293205" sldId="878"/>
        </pc:sldMkLst>
      </pc:sldChg>
      <pc:sldChg chg="ord">
        <pc:chgData name="Singh, Ronal (Data61, Clayton)" userId="bacc8ebd-4279-4c27-a893-ccd7c3239548" providerId="ADAL" clId="{1CCDE9C9-7E9F-4B10-956C-74E66ED4B4D1}" dt="2024-11-11T22:21:44.349" v="1265"/>
        <pc:sldMkLst>
          <pc:docMk/>
          <pc:sldMk cId="4069462244" sldId="881"/>
        </pc:sldMkLst>
      </pc:sldChg>
      <pc:sldChg chg="modSp mod ord">
        <pc:chgData name="Singh, Ronal (Data61, Clayton)" userId="bacc8ebd-4279-4c27-a893-ccd7c3239548" providerId="ADAL" clId="{1CCDE9C9-7E9F-4B10-956C-74E66ED4B4D1}" dt="2024-11-11T22:21:48.010" v="1267"/>
        <pc:sldMkLst>
          <pc:docMk/>
          <pc:sldMk cId="3663049421" sldId="893"/>
        </pc:sldMkLst>
        <pc:spChg chg="mod">
          <ac:chgData name="Singh, Ronal (Data61, Clayton)" userId="bacc8ebd-4279-4c27-a893-ccd7c3239548" providerId="ADAL" clId="{1CCDE9C9-7E9F-4B10-956C-74E66ED4B4D1}" dt="2024-11-11T22:14:13.200" v="850" actId="21"/>
          <ac:spMkLst>
            <pc:docMk/>
            <pc:sldMk cId="3663049421" sldId="893"/>
            <ac:spMk id="3" creationId="{26F60549-C181-2F76-FC0D-AA6E5971D21D}"/>
          </ac:spMkLst>
        </pc:spChg>
      </pc:sldChg>
      <pc:sldChg chg="del">
        <pc:chgData name="Singh, Ronal (Data61, Clayton)" userId="bacc8ebd-4279-4c27-a893-ccd7c3239548" providerId="ADAL" clId="{1CCDE9C9-7E9F-4B10-956C-74E66ED4B4D1}" dt="2024-11-11T22:16:14.908" v="1034" actId="47"/>
        <pc:sldMkLst>
          <pc:docMk/>
          <pc:sldMk cId="3039144644" sldId="894"/>
        </pc:sldMkLst>
      </pc:sldChg>
      <pc:sldChg chg="modSp mod">
        <pc:chgData name="Singh, Ronal (Data61, Clayton)" userId="bacc8ebd-4279-4c27-a893-ccd7c3239548" providerId="ADAL" clId="{1CCDE9C9-7E9F-4B10-956C-74E66ED4B4D1}" dt="2024-11-11T21:30:54.731" v="154" actId="20577"/>
        <pc:sldMkLst>
          <pc:docMk/>
          <pc:sldMk cId="1975798537" sldId="902"/>
        </pc:sldMkLst>
        <pc:spChg chg="mod">
          <ac:chgData name="Singh, Ronal (Data61, Clayton)" userId="bacc8ebd-4279-4c27-a893-ccd7c3239548" providerId="ADAL" clId="{1CCDE9C9-7E9F-4B10-956C-74E66ED4B4D1}" dt="2024-11-11T21:30:54.731" v="154" actId="20577"/>
          <ac:spMkLst>
            <pc:docMk/>
            <pc:sldMk cId="1975798537" sldId="902"/>
            <ac:spMk id="7" creationId="{932E4A45-961F-55B4-F7AF-B9A7B7AC73EB}"/>
          </ac:spMkLst>
        </pc:spChg>
      </pc:sldChg>
      <pc:sldChg chg="addSp delSp modSp new mod">
        <pc:chgData name="Singh, Ronal (Data61, Clayton)" userId="bacc8ebd-4279-4c27-a893-ccd7c3239548" providerId="ADAL" clId="{1CCDE9C9-7E9F-4B10-956C-74E66ED4B4D1}" dt="2024-11-11T21:38:50.783" v="254" actId="1076"/>
        <pc:sldMkLst>
          <pc:docMk/>
          <pc:sldMk cId="3436556360" sldId="904"/>
        </pc:sldMkLst>
        <pc:spChg chg="mod">
          <ac:chgData name="Singh, Ronal (Data61, Clayton)" userId="bacc8ebd-4279-4c27-a893-ccd7c3239548" providerId="ADAL" clId="{1CCDE9C9-7E9F-4B10-956C-74E66ED4B4D1}" dt="2024-11-11T21:24:32.952" v="28" actId="20577"/>
          <ac:spMkLst>
            <pc:docMk/>
            <pc:sldMk cId="3436556360" sldId="904"/>
            <ac:spMk id="2" creationId="{5EE742DF-A547-53FA-A8B6-06E35C673666}"/>
          </ac:spMkLst>
        </pc:spChg>
        <pc:spChg chg="del">
          <ac:chgData name="Singh, Ronal (Data61, Clayton)" userId="bacc8ebd-4279-4c27-a893-ccd7c3239548" providerId="ADAL" clId="{1CCDE9C9-7E9F-4B10-956C-74E66ED4B4D1}" dt="2024-11-11T21:38:48.937" v="253" actId="22"/>
          <ac:spMkLst>
            <pc:docMk/>
            <pc:sldMk cId="3436556360" sldId="904"/>
            <ac:spMk id="3" creationId="{6921B6FA-E3D6-2220-802B-EDD6AB57A1A2}"/>
          </ac:spMkLst>
        </pc:spChg>
        <pc:picChg chg="add mod ord">
          <ac:chgData name="Singh, Ronal (Data61, Clayton)" userId="bacc8ebd-4279-4c27-a893-ccd7c3239548" providerId="ADAL" clId="{1CCDE9C9-7E9F-4B10-956C-74E66ED4B4D1}" dt="2024-11-11T21:38:50.783" v="254" actId="1076"/>
          <ac:picMkLst>
            <pc:docMk/>
            <pc:sldMk cId="3436556360" sldId="904"/>
            <ac:picMk id="7" creationId="{92E8BB74-A96D-0B98-C6D2-38E89245B964}"/>
          </ac:picMkLst>
        </pc:picChg>
      </pc:sldChg>
      <pc:sldChg chg="addSp delSp modSp add mod ord">
        <pc:chgData name="Singh, Ronal (Data61, Clayton)" userId="bacc8ebd-4279-4c27-a893-ccd7c3239548" providerId="ADAL" clId="{1CCDE9C9-7E9F-4B10-956C-74E66ED4B4D1}" dt="2024-11-11T21:36:05.423" v="252" actId="20577"/>
        <pc:sldMkLst>
          <pc:docMk/>
          <pc:sldMk cId="2002869280" sldId="905"/>
        </pc:sldMkLst>
        <pc:spChg chg="mod">
          <ac:chgData name="Singh, Ronal (Data61, Clayton)" userId="bacc8ebd-4279-4c27-a893-ccd7c3239548" providerId="ADAL" clId="{1CCDE9C9-7E9F-4B10-956C-74E66ED4B4D1}" dt="2024-11-11T21:28:05.735" v="81" actId="1076"/>
          <ac:spMkLst>
            <pc:docMk/>
            <pc:sldMk cId="2002869280" sldId="905"/>
            <ac:spMk id="2" creationId="{C448DC34-F6DB-5386-D950-CADED62477FB}"/>
          </ac:spMkLst>
        </pc:spChg>
        <pc:spChg chg="mod">
          <ac:chgData name="Singh, Ronal (Data61, Clayton)" userId="bacc8ebd-4279-4c27-a893-ccd7c3239548" providerId="ADAL" clId="{1CCDE9C9-7E9F-4B10-956C-74E66ED4B4D1}" dt="2024-11-11T21:36:05.423" v="252" actId="20577"/>
          <ac:spMkLst>
            <pc:docMk/>
            <pc:sldMk cId="2002869280" sldId="905"/>
            <ac:spMk id="4" creationId="{976FD51B-E21B-8B8E-409D-C3593926261F}"/>
          </ac:spMkLst>
        </pc:spChg>
        <pc:spChg chg="add del mod">
          <ac:chgData name="Singh, Ronal (Data61, Clayton)" userId="bacc8ebd-4279-4c27-a893-ccd7c3239548" providerId="ADAL" clId="{1CCDE9C9-7E9F-4B10-956C-74E66ED4B4D1}" dt="2024-11-11T21:28:16.464" v="83" actId="22"/>
          <ac:spMkLst>
            <pc:docMk/>
            <pc:sldMk cId="2002869280" sldId="905"/>
            <ac:spMk id="6" creationId="{0FE3217C-2EAC-8468-2C9B-06A030A85E0B}"/>
          </ac:spMkLst>
        </pc:spChg>
        <pc:spChg chg="mod">
          <ac:chgData name="Singh, Ronal (Data61, Clayton)" userId="bacc8ebd-4279-4c27-a893-ccd7c3239548" providerId="ADAL" clId="{1CCDE9C9-7E9F-4B10-956C-74E66ED4B4D1}" dt="2024-11-11T21:29:09.987" v="90"/>
          <ac:spMkLst>
            <pc:docMk/>
            <pc:sldMk cId="2002869280" sldId="905"/>
            <ac:spMk id="9" creationId="{B6C2582F-94BE-9A2E-8C25-2ED27F0D4567}"/>
          </ac:spMkLst>
        </pc:spChg>
        <pc:picChg chg="add mod ord">
          <ac:chgData name="Singh, Ronal (Data61, Clayton)" userId="bacc8ebd-4279-4c27-a893-ccd7c3239548" providerId="ADAL" clId="{1CCDE9C9-7E9F-4B10-956C-74E66ED4B4D1}" dt="2024-11-11T21:28:18.092" v="84" actId="1076"/>
          <ac:picMkLst>
            <pc:docMk/>
            <pc:sldMk cId="2002869280" sldId="905"/>
            <ac:picMk id="8" creationId="{734ECD7D-DAF9-CC1B-CEE3-20A1E66B714F}"/>
          </ac:picMkLst>
        </pc:picChg>
        <pc:picChg chg="del">
          <ac:chgData name="Singh, Ronal (Data61, Clayton)" userId="bacc8ebd-4279-4c27-a893-ccd7c3239548" providerId="ADAL" clId="{1CCDE9C9-7E9F-4B10-956C-74E66ED4B4D1}" dt="2024-11-11T21:28:07.196" v="82" actId="478"/>
          <ac:picMkLst>
            <pc:docMk/>
            <pc:sldMk cId="2002869280" sldId="905"/>
            <ac:picMk id="11" creationId="{41542573-4E38-C5DF-B7A6-D288EF24BFDA}"/>
          </ac:picMkLst>
        </pc:picChg>
        <pc:picChg chg="add mod">
          <ac:chgData name="Singh, Ronal (Data61, Clayton)" userId="bacc8ebd-4279-4c27-a893-ccd7c3239548" providerId="ADAL" clId="{1CCDE9C9-7E9F-4B10-956C-74E66ED4B4D1}" dt="2024-11-11T21:28:46.646" v="89" actId="1076"/>
          <ac:picMkLst>
            <pc:docMk/>
            <pc:sldMk cId="2002869280" sldId="905"/>
            <ac:picMk id="12" creationId="{8E69DC9F-6B95-F65E-2F28-136F5C03DEBC}"/>
          </ac:picMkLst>
        </pc:picChg>
        <pc:picChg chg="del">
          <ac:chgData name="Singh, Ronal (Data61, Clayton)" userId="bacc8ebd-4279-4c27-a893-ccd7c3239548" providerId="ADAL" clId="{1CCDE9C9-7E9F-4B10-956C-74E66ED4B4D1}" dt="2024-11-11T21:28:19.358" v="85" actId="478"/>
          <ac:picMkLst>
            <pc:docMk/>
            <pc:sldMk cId="2002869280" sldId="905"/>
            <ac:picMk id="14" creationId="{8CD46185-3E2E-4C99-5211-483035C821C8}"/>
          </ac:picMkLst>
        </pc:picChg>
      </pc:sldChg>
      <pc:sldChg chg="modSp new mod">
        <pc:chgData name="Singh, Ronal (Data61, Clayton)" userId="bacc8ebd-4279-4c27-a893-ccd7c3239548" providerId="ADAL" clId="{1CCDE9C9-7E9F-4B10-956C-74E66ED4B4D1}" dt="2024-11-11T22:23:03.707" v="1303" actId="13926"/>
        <pc:sldMkLst>
          <pc:docMk/>
          <pc:sldMk cId="3397588077" sldId="906"/>
        </pc:sldMkLst>
        <pc:spChg chg="mod">
          <ac:chgData name="Singh, Ronal (Data61, Clayton)" userId="bacc8ebd-4279-4c27-a893-ccd7c3239548" providerId="ADAL" clId="{1CCDE9C9-7E9F-4B10-956C-74E66ED4B4D1}" dt="2024-11-11T22:23:03.707" v="1303" actId="13926"/>
          <ac:spMkLst>
            <pc:docMk/>
            <pc:sldMk cId="3397588077" sldId="906"/>
            <ac:spMk id="2" creationId="{AA523AB1-A32C-E54A-396E-0D02422755AA}"/>
          </ac:spMkLst>
        </pc:spChg>
      </pc:sldChg>
      <pc:sldChg chg="new del">
        <pc:chgData name="Singh, Ronal (Data61, Clayton)" userId="bacc8ebd-4279-4c27-a893-ccd7c3239548" providerId="ADAL" clId="{1CCDE9C9-7E9F-4B10-956C-74E66ED4B4D1}" dt="2024-11-11T22:10:55.313" v="821" actId="47"/>
        <pc:sldMkLst>
          <pc:docMk/>
          <pc:sldMk cId="3589302623" sldId="907"/>
        </pc:sldMkLst>
      </pc:sldChg>
      <pc:sldChg chg="modSp new mod">
        <pc:chgData name="Singh, Ronal (Data61, Clayton)" userId="bacc8ebd-4279-4c27-a893-ccd7c3239548" providerId="ADAL" clId="{1CCDE9C9-7E9F-4B10-956C-74E66ED4B4D1}" dt="2024-11-11T21:47:57.010" v="279" actId="20577"/>
        <pc:sldMkLst>
          <pc:docMk/>
          <pc:sldMk cId="284603497" sldId="908"/>
        </pc:sldMkLst>
        <pc:spChg chg="mod">
          <ac:chgData name="Singh, Ronal (Data61, Clayton)" userId="bacc8ebd-4279-4c27-a893-ccd7c3239548" providerId="ADAL" clId="{1CCDE9C9-7E9F-4B10-956C-74E66ED4B4D1}" dt="2024-11-11T21:47:57.010" v="279" actId="20577"/>
          <ac:spMkLst>
            <pc:docMk/>
            <pc:sldMk cId="284603497" sldId="908"/>
            <ac:spMk id="2" creationId="{AFAC0B66-1EF0-CCA1-B764-49BF45B60B94}"/>
          </ac:spMkLst>
        </pc:spChg>
      </pc:sldChg>
      <pc:sldChg chg="new del">
        <pc:chgData name="Singh, Ronal (Data61, Clayton)" userId="bacc8ebd-4279-4c27-a893-ccd7c3239548" providerId="ADAL" clId="{1CCDE9C9-7E9F-4B10-956C-74E66ED4B4D1}" dt="2024-11-11T21:47:47.300" v="257" actId="680"/>
        <pc:sldMkLst>
          <pc:docMk/>
          <pc:sldMk cId="1017871700" sldId="908"/>
        </pc:sldMkLst>
      </pc:sldChg>
      <pc:sldChg chg="modSp new mod">
        <pc:chgData name="Singh, Ronal (Data61, Clayton)" userId="bacc8ebd-4279-4c27-a893-ccd7c3239548" providerId="ADAL" clId="{1CCDE9C9-7E9F-4B10-956C-74E66ED4B4D1}" dt="2024-11-11T21:48:05.837" v="299" actId="20577"/>
        <pc:sldMkLst>
          <pc:docMk/>
          <pc:sldMk cId="3597230529" sldId="909"/>
        </pc:sldMkLst>
        <pc:spChg chg="mod">
          <ac:chgData name="Singh, Ronal (Data61, Clayton)" userId="bacc8ebd-4279-4c27-a893-ccd7c3239548" providerId="ADAL" clId="{1CCDE9C9-7E9F-4B10-956C-74E66ED4B4D1}" dt="2024-11-11T21:48:05.837" v="299" actId="20577"/>
          <ac:spMkLst>
            <pc:docMk/>
            <pc:sldMk cId="3597230529" sldId="909"/>
            <ac:spMk id="2" creationId="{877DCD97-1352-0529-CE17-CAB1B726ED4B}"/>
          </ac:spMkLst>
        </pc:spChg>
      </pc:sldChg>
      <pc:sldChg chg="modSp new mod">
        <pc:chgData name="Singh, Ronal (Data61, Clayton)" userId="bacc8ebd-4279-4c27-a893-ccd7c3239548" providerId="ADAL" clId="{1CCDE9C9-7E9F-4B10-956C-74E66ED4B4D1}" dt="2024-11-11T21:48:11.780" v="313" actId="20577"/>
        <pc:sldMkLst>
          <pc:docMk/>
          <pc:sldMk cId="227061149" sldId="910"/>
        </pc:sldMkLst>
        <pc:spChg chg="mod">
          <ac:chgData name="Singh, Ronal (Data61, Clayton)" userId="bacc8ebd-4279-4c27-a893-ccd7c3239548" providerId="ADAL" clId="{1CCDE9C9-7E9F-4B10-956C-74E66ED4B4D1}" dt="2024-11-11T21:48:11.780" v="313" actId="20577"/>
          <ac:spMkLst>
            <pc:docMk/>
            <pc:sldMk cId="227061149" sldId="910"/>
            <ac:spMk id="2" creationId="{4E08866B-9CC0-E4B9-5EFD-5D0E07690F39}"/>
          </ac:spMkLst>
        </pc:spChg>
      </pc:sldChg>
      <pc:sldChg chg="addSp delSp modSp new mod">
        <pc:chgData name="Singh, Ronal (Data61, Clayton)" userId="bacc8ebd-4279-4c27-a893-ccd7c3239548" providerId="ADAL" clId="{1CCDE9C9-7E9F-4B10-956C-74E66ED4B4D1}" dt="2024-11-11T21:52:21.893" v="327" actId="403"/>
        <pc:sldMkLst>
          <pc:docMk/>
          <pc:sldMk cId="4047284292" sldId="911"/>
        </pc:sldMkLst>
        <pc:spChg chg="mod">
          <ac:chgData name="Singh, Ronal (Data61, Clayton)" userId="bacc8ebd-4279-4c27-a893-ccd7c3239548" providerId="ADAL" clId="{1CCDE9C9-7E9F-4B10-956C-74E66ED4B4D1}" dt="2024-11-11T21:52:21.893" v="327" actId="403"/>
          <ac:spMkLst>
            <pc:docMk/>
            <pc:sldMk cId="4047284292" sldId="911"/>
            <ac:spMk id="2" creationId="{DD0D1AAC-6EFC-83FF-9623-842C436965C8}"/>
          </ac:spMkLst>
        </pc:spChg>
        <pc:spChg chg="del">
          <ac:chgData name="Singh, Ronal (Data61, Clayton)" userId="bacc8ebd-4279-4c27-a893-ccd7c3239548" providerId="ADAL" clId="{1CCDE9C9-7E9F-4B10-956C-74E66ED4B4D1}" dt="2024-11-11T21:51:35.470" v="315" actId="22"/>
          <ac:spMkLst>
            <pc:docMk/>
            <pc:sldMk cId="4047284292" sldId="911"/>
            <ac:spMk id="3" creationId="{5378FA1A-DD6B-20F5-D8AA-9EFD0F2BF2B9}"/>
          </ac:spMkLst>
        </pc:spChg>
        <pc:picChg chg="add mod ord">
          <ac:chgData name="Singh, Ronal (Data61, Clayton)" userId="bacc8ebd-4279-4c27-a893-ccd7c3239548" providerId="ADAL" clId="{1CCDE9C9-7E9F-4B10-956C-74E66ED4B4D1}" dt="2024-11-11T21:51:43.051" v="319" actId="1076"/>
          <ac:picMkLst>
            <pc:docMk/>
            <pc:sldMk cId="4047284292" sldId="911"/>
            <ac:picMk id="7" creationId="{8B5E2E8E-BFF4-AD70-D724-5CAA4B8DFC07}"/>
          </ac:picMkLst>
        </pc:picChg>
      </pc:sldChg>
      <pc:sldChg chg="modSp new mod">
        <pc:chgData name="Singh, Ronal (Data61, Clayton)" userId="bacc8ebd-4279-4c27-a893-ccd7c3239548" providerId="ADAL" clId="{1CCDE9C9-7E9F-4B10-956C-74E66ED4B4D1}" dt="2024-11-11T21:56:05.675" v="478" actId="20577"/>
        <pc:sldMkLst>
          <pc:docMk/>
          <pc:sldMk cId="1752539143" sldId="912"/>
        </pc:sldMkLst>
        <pc:spChg chg="mod">
          <ac:chgData name="Singh, Ronal (Data61, Clayton)" userId="bacc8ebd-4279-4c27-a893-ccd7c3239548" providerId="ADAL" clId="{1CCDE9C9-7E9F-4B10-956C-74E66ED4B4D1}" dt="2024-11-11T21:53:54.154" v="331"/>
          <ac:spMkLst>
            <pc:docMk/>
            <pc:sldMk cId="1752539143" sldId="912"/>
            <ac:spMk id="2" creationId="{739E042A-AF0D-80ED-ADA5-21A408251BA4}"/>
          </ac:spMkLst>
        </pc:spChg>
        <pc:spChg chg="mod">
          <ac:chgData name="Singh, Ronal (Data61, Clayton)" userId="bacc8ebd-4279-4c27-a893-ccd7c3239548" providerId="ADAL" clId="{1CCDE9C9-7E9F-4B10-956C-74E66ED4B4D1}" dt="2024-11-11T21:55:29.313" v="373" actId="20577"/>
          <ac:spMkLst>
            <pc:docMk/>
            <pc:sldMk cId="1752539143" sldId="912"/>
            <ac:spMk id="3" creationId="{2AB98CEA-5A7E-6989-8B87-B085F84A3219}"/>
          </ac:spMkLst>
        </pc:spChg>
        <pc:spChg chg="mod">
          <ac:chgData name="Singh, Ronal (Data61, Clayton)" userId="bacc8ebd-4279-4c27-a893-ccd7c3239548" providerId="ADAL" clId="{1CCDE9C9-7E9F-4B10-956C-74E66ED4B4D1}" dt="2024-11-11T21:56:05.675" v="478" actId="20577"/>
          <ac:spMkLst>
            <pc:docMk/>
            <pc:sldMk cId="1752539143" sldId="912"/>
            <ac:spMk id="4" creationId="{4570A7D6-D982-3A11-3A3B-1B972E397D83}"/>
          </ac:spMkLst>
        </pc:spChg>
      </pc:sldChg>
      <pc:sldChg chg="modSp add mod ord">
        <pc:chgData name="Singh, Ronal (Data61, Clayton)" userId="bacc8ebd-4279-4c27-a893-ccd7c3239548" providerId="ADAL" clId="{1CCDE9C9-7E9F-4B10-956C-74E66ED4B4D1}" dt="2024-11-11T22:06:59.468" v="757" actId="20578"/>
        <pc:sldMkLst>
          <pc:docMk/>
          <pc:sldMk cId="3030520524" sldId="913"/>
        </pc:sldMkLst>
        <pc:spChg chg="mod">
          <ac:chgData name="Singh, Ronal (Data61, Clayton)" userId="bacc8ebd-4279-4c27-a893-ccd7c3239548" providerId="ADAL" clId="{1CCDE9C9-7E9F-4B10-956C-74E66ED4B4D1}" dt="2024-11-11T21:57:11.955" v="490" actId="20577"/>
          <ac:spMkLst>
            <pc:docMk/>
            <pc:sldMk cId="3030520524" sldId="913"/>
            <ac:spMk id="3" creationId="{1F9DBFF8-D866-8CEB-AC92-AF17ECE9A5C2}"/>
          </ac:spMkLst>
        </pc:spChg>
        <pc:spChg chg="mod">
          <ac:chgData name="Singh, Ronal (Data61, Clayton)" userId="bacc8ebd-4279-4c27-a893-ccd7c3239548" providerId="ADAL" clId="{1CCDE9C9-7E9F-4B10-956C-74E66ED4B4D1}" dt="2024-11-11T21:57:37.156" v="494" actId="20577"/>
          <ac:spMkLst>
            <pc:docMk/>
            <pc:sldMk cId="3030520524" sldId="913"/>
            <ac:spMk id="4" creationId="{2538787B-C6A1-55AA-743C-CA97F7EB75E5}"/>
          </ac:spMkLst>
        </pc:spChg>
      </pc:sldChg>
      <pc:sldChg chg="modSp add mod">
        <pc:chgData name="Singh, Ronal (Data61, Clayton)" userId="bacc8ebd-4279-4c27-a893-ccd7c3239548" providerId="ADAL" clId="{1CCDE9C9-7E9F-4B10-956C-74E66ED4B4D1}" dt="2024-11-11T21:59:19.250" v="605" actId="20577"/>
        <pc:sldMkLst>
          <pc:docMk/>
          <pc:sldMk cId="784380634" sldId="914"/>
        </pc:sldMkLst>
        <pc:spChg chg="mod">
          <ac:chgData name="Singh, Ronal (Data61, Clayton)" userId="bacc8ebd-4279-4c27-a893-ccd7c3239548" providerId="ADAL" clId="{1CCDE9C9-7E9F-4B10-956C-74E66ED4B4D1}" dt="2024-11-11T21:57:49.359" v="497" actId="20577"/>
          <ac:spMkLst>
            <pc:docMk/>
            <pc:sldMk cId="784380634" sldId="914"/>
            <ac:spMk id="3" creationId="{E8E65002-CBEC-CFF3-74AB-E82C5EFCEA8D}"/>
          </ac:spMkLst>
        </pc:spChg>
        <pc:spChg chg="mod">
          <ac:chgData name="Singh, Ronal (Data61, Clayton)" userId="bacc8ebd-4279-4c27-a893-ccd7c3239548" providerId="ADAL" clId="{1CCDE9C9-7E9F-4B10-956C-74E66ED4B4D1}" dt="2024-11-11T21:59:19.250" v="605" actId="20577"/>
          <ac:spMkLst>
            <pc:docMk/>
            <pc:sldMk cId="784380634" sldId="914"/>
            <ac:spMk id="4" creationId="{9F3C0657-3E73-B3AF-DCD8-B688607AD325}"/>
          </ac:spMkLst>
        </pc:spChg>
      </pc:sldChg>
      <pc:sldChg chg="add del">
        <pc:chgData name="Singh, Ronal (Data61, Clayton)" userId="bacc8ebd-4279-4c27-a893-ccd7c3239548" providerId="ADAL" clId="{1CCDE9C9-7E9F-4B10-956C-74E66ED4B4D1}" dt="2024-11-11T21:56:49.729" v="481"/>
        <pc:sldMkLst>
          <pc:docMk/>
          <pc:sldMk cId="2368264506" sldId="914"/>
        </pc:sldMkLst>
      </pc:sldChg>
      <pc:sldChg chg="modSp add mod ord">
        <pc:chgData name="Singh, Ronal (Data61, Clayton)" userId="bacc8ebd-4279-4c27-a893-ccd7c3239548" providerId="ADAL" clId="{1CCDE9C9-7E9F-4B10-956C-74E66ED4B4D1}" dt="2024-11-11T22:07:03.788" v="765"/>
        <pc:sldMkLst>
          <pc:docMk/>
          <pc:sldMk cId="3527018964" sldId="915"/>
        </pc:sldMkLst>
        <pc:spChg chg="mod">
          <ac:chgData name="Singh, Ronal (Data61, Clayton)" userId="bacc8ebd-4279-4c27-a893-ccd7c3239548" providerId="ADAL" clId="{1CCDE9C9-7E9F-4B10-956C-74E66ED4B4D1}" dt="2024-11-11T22:07:03.788" v="765"/>
          <ac:spMkLst>
            <pc:docMk/>
            <pc:sldMk cId="3527018964" sldId="915"/>
            <ac:spMk id="2" creationId="{A06F6429-0AEF-50F7-D442-1FDAAC1B6513}"/>
          </ac:spMkLst>
        </pc:spChg>
        <pc:spChg chg="mod">
          <ac:chgData name="Singh, Ronal (Data61, Clayton)" userId="bacc8ebd-4279-4c27-a893-ccd7c3239548" providerId="ADAL" clId="{1CCDE9C9-7E9F-4B10-956C-74E66ED4B4D1}" dt="2024-11-11T22:07:03.332" v="764" actId="6549"/>
          <ac:spMkLst>
            <pc:docMk/>
            <pc:sldMk cId="3527018964" sldId="915"/>
            <ac:spMk id="3" creationId="{ABDF4601-8CF0-2B87-D519-12403FC3D246}"/>
          </ac:spMkLst>
        </pc:spChg>
        <pc:spChg chg="mod">
          <ac:chgData name="Singh, Ronal (Data61, Clayton)" userId="bacc8ebd-4279-4c27-a893-ccd7c3239548" providerId="ADAL" clId="{1CCDE9C9-7E9F-4B10-956C-74E66ED4B4D1}" dt="2024-11-11T22:00:48.931" v="719" actId="20577"/>
          <ac:spMkLst>
            <pc:docMk/>
            <pc:sldMk cId="3527018964" sldId="915"/>
            <ac:spMk id="4" creationId="{836C7E16-80D1-6A66-5A87-6FB745DFC36E}"/>
          </ac:spMkLst>
        </pc:spChg>
      </pc:sldChg>
      <pc:sldChg chg="modSp add mod ord">
        <pc:chgData name="Singh, Ronal (Data61, Clayton)" userId="bacc8ebd-4279-4c27-a893-ccd7c3239548" providerId="ADAL" clId="{1CCDE9C9-7E9F-4B10-956C-74E66ED4B4D1}" dt="2024-11-11T22:07:01.402" v="761"/>
        <pc:sldMkLst>
          <pc:docMk/>
          <pc:sldMk cId="3241189471" sldId="916"/>
        </pc:sldMkLst>
        <pc:spChg chg="mod">
          <ac:chgData name="Singh, Ronal (Data61, Clayton)" userId="bacc8ebd-4279-4c27-a893-ccd7c3239548" providerId="ADAL" clId="{1CCDE9C9-7E9F-4B10-956C-74E66ED4B4D1}" dt="2024-11-11T22:07:01.402" v="761"/>
          <ac:spMkLst>
            <pc:docMk/>
            <pc:sldMk cId="3241189471" sldId="916"/>
            <ac:spMk id="2" creationId="{5A3D8D62-8E1C-B25F-0B31-9435628F069D}"/>
          </ac:spMkLst>
        </pc:spChg>
        <pc:spChg chg="mod">
          <ac:chgData name="Singh, Ronal (Data61, Clayton)" userId="bacc8ebd-4279-4c27-a893-ccd7c3239548" providerId="ADAL" clId="{1CCDE9C9-7E9F-4B10-956C-74E66ED4B4D1}" dt="2024-11-11T22:07:00.563" v="760" actId="6549"/>
          <ac:spMkLst>
            <pc:docMk/>
            <pc:sldMk cId="3241189471" sldId="916"/>
            <ac:spMk id="3" creationId="{32814318-F7F6-3963-E1E9-C16A3F0EB682}"/>
          </ac:spMkLst>
        </pc:spChg>
      </pc:sldChg>
      <pc:sldChg chg="modSp new mod">
        <pc:chgData name="Singh, Ronal (Data61, Clayton)" userId="bacc8ebd-4279-4c27-a893-ccd7c3239548" providerId="ADAL" clId="{1CCDE9C9-7E9F-4B10-956C-74E66ED4B4D1}" dt="2024-11-11T22:07:49.807" v="795" actId="20577"/>
        <pc:sldMkLst>
          <pc:docMk/>
          <pc:sldMk cId="1325946008" sldId="917"/>
        </pc:sldMkLst>
        <pc:spChg chg="mod">
          <ac:chgData name="Singh, Ronal (Data61, Clayton)" userId="bacc8ebd-4279-4c27-a893-ccd7c3239548" providerId="ADAL" clId="{1CCDE9C9-7E9F-4B10-956C-74E66ED4B4D1}" dt="2024-11-11T22:07:24.464" v="779" actId="20577"/>
          <ac:spMkLst>
            <pc:docMk/>
            <pc:sldMk cId="1325946008" sldId="917"/>
            <ac:spMk id="2" creationId="{DBEED891-8540-82BF-27D2-7991627112F7}"/>
          </ac:spMkLst>
        </pc:spChg>
        <pc:spChg chg="mod">
          <ac:chgData name="Singh, Ronal (Data61, Clayton)" userId="bacc8ebd-4279-4c27-a893-ccd7c3239548" providerId="ADAL" clId="{1CCDE9C9-7E9F-4B10-956C-74E66ED4B4D1}" dt="2024-11-11T22:07:25.863" v="780"/>
          <ac:spMkLst>
            <pc:docMk/>
            <pc:sldMk cId="1325946008" sldId="917"/>
            <ac:spMk id="3" creationId="{8C2F943C-7880-BE35-86B1-D84CD6D77AF2}"/>
          </ac:spMkLst>
        </pc:spChg>
        <pc:spChg chg="mod">
          <ac:chgData name="Singh, Ronal (Data61, Clayton)" userId="bacc8ebd-4279-4c27-a893-ccd7c3239548" providerId="ADAL" clId="{1CCDE9C9-7E9F-4B10-956C-74E66ED4B4D1}" dt="2024-11-11T22:07:49.807" v="795" actId="20577"/>
          <ac:spMkLst>
            <pc:docMk/>
            <pc:sldMk cId="1325946008" sldId="917"/>
            <ac:spMk id="4" creationId="{AF23F3B0-CFC5-6D4A-5AD0-EDFBDF3DC3E7}"/>
          </ac:spMkLst>
        </pc:spChg>
      </pc:sldChg>
      <pc:sldChg chg="addSp delSp modSp new mod">
        <pc:chgData name="Singh, Ronal (Data61, Clayton)" userId="bacc8ebd-4279-4c27-a893-ccd7c3239548" providerId="ADAL" clId="{1CCDE9C9-7E9F-4B10-956C-74E66ED4B4D1}" dt="2024-11-11T22:05:45.287" v="744" actId="1076"/>
        <pc:sldMkLst>
          <pc:docMk/>
          <pc:sldMk cId="2637154945" sldId="918"/>
        </pc:sldMkLst>
        <pc:spChg chg="del">
          <ac:chgData name="Singh, Ronal (Data61, Clayton)" userId="bacc8ebd-4279-4c27-a893-ccd7c3239548" providerId="ADAL" clId="{1CCDE9C9-7E9F-4B10-956C-74E66ED4B4D1}" dt="2024-11-11T22:03:24.814" v="731" actId="22"/>
          <ac:spMkLst>
            <pc:docMk/>
            <pc:sldMk cId="2637154945" sldId="918"/>
            <ac:spMk id="3" creationId="{8CD463D0-C93D-8C6C-9CCA-2DEE79B76D0E}"/>
          </ac:spMkLst>
        </pc:spChg>
        <pc:spChg chg="del">
          <ac:chgData name="Singh, Ronal (Data61, Clayton)" userId="bacc8ebd-4279-4c27-a893-ccd7c3239548" providerId="ADAL" clId="{1CCDE9C9-7E9F-4B10-956C-74E66ED4B4D1}" dt="2024-11-11T22:04:07.363" v="732" actId="22"/>
          <ac:spMkLst>
            <pc:docMk/>
            <pc:sldMk cId="2637154945" sldId="918"/>
            <ac:spMk id="4" creationId="{E7ED2A38-5795-9098-9F4D-372A3C69B1DA}"/>
          </ac:spMkLst>
        </pc:spChg>
        <pc:spChg chg="add mod">
          <ac:chgData name="Singh, Ronal (Data61, Clayton)" userId="bacc8ebd-4279-4c27-a893-ccd7c3239548" providerId="ADAL" clId="{1CCDE9C9-7E9F-4B10-956C-74E66ED4B4D1}" dt="2024-11-11T22:05:40.481" v="742" actId="478"/>
          <ac:spMkLst>
            <pc:docMk/>
            <pc:sldMk cId="2637154945" sldId="918"/>
            <ac:spMk id="11" creationId="{674D10F9-35BF-00BA-824D-F485A66DC6FD}"/>
          </ac:spMkLst>
        </pc:spChg>
        <pc:picChg chg="add mod ord">
          <ac:chgData name="Singh, Ronal (Data61, Clayton)" userId="bacc8ebd-4279-4c27-a893-ccd7c3239548" providerId="ADAL" clId="{1CCDE9C9-7E9F-4B10-956C-74E66ED4B4D1}" dt="2024-11-11T22:05:45.287" v="744" actId="1076"/>
          <ac:picMkLst>
            <pc:docMk/>
            <pc:sldMk cId="2637154945" sldId="918"/>
            <ac:picMk id="7" creationId="{15030863-FFA7-F190-544D-53A63AC843CE}"/>
          </ac:picMkLst>
        </pc:picChg>
        <pc:picChg chg="add del mod ord">
          <ac:chgData name="Singh, Ronal (Data61, Clayton)" userId="bacc8ebd-4279-4c27-a893-ccd7c3239548" providerId="ADAL" clId="{1CCDE9C9-7E9F-4B10-956C-74E66ED4B4D1}" dt="2024-11-11T22:05:40.481" v="742" actId="478"/>
          <ac:picMkLst>
            <pc:docMk/>
            <pc:sldMk cId="2637154945" sldId="918"/>
            <ac:picMk id="9" creationId="{D954783A-D938-61C3-EC02-B758D8ED7352}"/>
          </ac:picMkLst>
        </pc:picChg>
      </pc:sldChg>
      <pc:sldChg chg="addSp delSp modSp add mod">
        <pc:chgData name="Singh, Ronal (Data61, Clayton)" userId="bacc8ebd-4279-4c27-a893-ccd7c3239548" providerId="ADAL" clId="{1CCDE9C9-7E9F-4B10-956C-74E66ED4B4D1}" dt="2024-11-11T22:05:37.651" v="741" actId="14100"/>
        <pc:sldMkLst>
          <pc:docMk/>
          <pc:sldMk cId="1161656605" sldId="919"/>
        </pc:sldMkLst>
        <pc:spChg chg="add mod">
          <ac:chgData name="Singh, Ronal (Data61, Clayton)" userId="bacc8ebd-4279-4c27-a893-ccd7c3239548" providerId="ADAL" clId="{1CCDE9C9-7E9F-4B10-956C-74E66ED4B4D1}" dt="2024-11-11T22:05:33.739" v="739" actId="478"/>
          <ac:spMkLst>
            <pc:docMk/>
            <pc:sldMk cId="1161656605" sldId="919"/>
            <ac:spMk id="4" creationId="{B34C7D10-16CE-F369-8FF0-45D3F7E42888}"/>
          </ac:spMkLst>
        </pc:spChg>
        <pc:picChg chg="del">
          <ac:chgData name="Singh, Ronal (Data61, Clayton)" userId="bacc8ebd-4279-4c27-a893-ccd7c3239548" providerId="ADAL" clId="{1CCDE9C9-7E9F-4B10-956C-74E66ED4B4D1}" dt="2024-11-11T22:05:33.739" v="739" actId="478"/>
          <ac:picMkLst>
            <pc:docMk/>
            <pc:sldMk cId="1161656605" sldId="919"/>
            <ac:picMk id="7" creationId="{593E7DA2-6B9A-86FE-4A4B-FFB6B26D4013}"/>
          </ac:picMkLst>
        </pc:picChg>
        <pc:picChg chg="mod">
          <ac:chgData name="Singh, Ronal (Data61, Clayton)" userId="bacc8ebd-4279-4c27-a893-ccd7c3239548" providerId="ADAL" clId="{1CCDE9C9-7E9F-4B10-956C-74E66ED4B4D1}" dt="2024-11-11T22:05:37.651" v="741" actId="14100"/>
          <ac:picMkLst>
            <pc:docMk/>
            <pc:sldMk cId="1161656605" sldId="919"/>
            <ac:picMk id="9" creationId="{FA8969A5-D360-5FAE-59CB-D37F3ABD8B84}"/>
          </ac:picMkLst>
        </pc:picChg>
      </pc:sldChg>
      <pc:sldChg chg="modSp add mod">
        <pc:chgData name="Singh, Ronal (Data61, Clayton)" userId="bacc8ebd-4279-4c27-a893-ccd7c3239548" providerId="ADAL" clId="{1CCDE9C9-7E9F-4B10-956C-74E66ED4B4D1}" dt="2024-11-11T22:08:40.341" v="803" actId="20577"/>
        <pc:sldMkLst>
          <pc:docMk/>
          <pc:sldMk cId="3454369421" sldId="920"/>
        </pc:sldMkLst>
        <pc:spChg chg="mod">
          <ac:chgData name="Singh, Ronal (Data61, Clayton)" userId="bacc8ebd-4279-4c27-a893-ccd7c3239548" providerId="ADAL" clId="{1CCDE9C9-7E9F-4B10-956C-74E66ED4B4D1}" dt="2024-11-11T22:08:05.982" v="797"/>
          <ac:spMkLst>
            <pc:docMk/>
            <pc:sldMk cId="3454369421" sldId="920"/>
            <ac:spMk id="3" creationId="{28DE03EC-1C31-28FB-B873-B9D61F5CEF2A}"/>
          </ac:spMkLst>
        </pc:spChg>
        <pc:spChg chg="mod">
          <ac:chgData name="Singh, Ronal (Data61, Clayton)" userId="bacc8ebd-4279-4c27-a893-ccd7c3239548" providerId="ADAL" clId="{1CCDE9C9-7E9F-4B10-956C-74E66ED4B4D1}" dt="2024-11-11T22:08:40.341" v="803" actId="20577"/>
          <ac:spMkLst>
            <pc:docMk/>
            <pc:sldMk cId="3454369421" sldId="920"/>
            <ac:spMk id="4" creationId="{8A4E8C8C-367E-BBC2-548F-EC1773CBA499}"/>
          </ac:spMkLst>
        </pc:spChg>
      </pc:sldChg>
      <pc:sldChg chg="modSp add mod">
        <pc:chgData name="Singh, Ronal (Data61, Clayton)" userId="bacc8ebd-4279-4c27-a893-ccd7c3239548" providerId="ADAL" clId="{1CCDE9C9-7E9F-4B10-956C-74E66ED4B4D1}" dt="2024-11-11T22:10:09.913" v="814"/>
        <pc:sldMkLst>
          <pc:docMk/>
          <pc:sldMk cId="769891064" sldId="921"/>
        </pc:sldMkLst>
        <pc:spChg chg="mod">
          <ac:chgData name="Singh, Ronal (Data61, Clayton)" userId="bacc8ebd-4279-4c27-a893-ccd7c3239548" providerId="ADAL" clId="{1CCDE9C9-7E9F-4B10-956C-74E66ED4B4D1}" dt="2024-11-11T22:09:52.024" v="813" actId="20577"/>
          <ac:spMkLst>
            <pc:docMk/>
            <pc:sldMk cId="769891064" sldId="921"/>
            <ac:spMk id="3" creationId="{3D4BF054-2A99-1766-E09D-EF487BE1E331}"/>
          </ac:spMkLst>
        </pc:spChg>
        <pc:spChg chg="mod">
          <ac:chgData name="Singh, Ronal (Data61, Clayton)" userId="bacc8ebd-4279-4c27-a893-ccd7c3239548" providerId="ADAL" clId="{1CCDE9C9-7E9F-4B10-956C-74E66ED4B4D1}" dt="2024-11-11T22:10:09.913" v="814"/>
          <ac:spMkLst>
            <pc:docMk/>
            <pc:sldMk cId="769891064" sldId="921"/>
            <ac:spMk id="4" creationId="{84604364-B88E-8A0A-273C-FBF5C463675C}"/>
          </ac:spMkLst>
        </pc:spChg>
      </pc:sldChg>
      <pc:sldChg chg="modSp add mod">
        <pc:chgData name="Singh, Ronal (Data61, Clayton)" userId="bacc8ebd-4279-4c27-a893-ccd7c3239548" providerId="ADAL" clId="{1CCDE9C9-7E9F-4B10-956C-74E66ED4B4D1}" dt="2024-11-11T22:10:31.759" v="818" actId="20577"/>
        <pc:sldMkLst>
          <pc:docMk/>
          <pc:sldMk cId="3103817519" sldId="922"/>
        </pc:sldMkLst>
        <pc:spChg chg="mod">
          <ac:chgData name="Singh, Ronal (Data61, Clayton)" userId="bacc8ebd-4279-4c27-a893-ccd7c3239548" providerId="ADAL" clId="{1CCDE9C9-7E9F-4B10-956C-74E66ED4B4D1}" dt="2024-11-11T22:10:19.811" v="815"/>
          <ac:spMkLst>
            <pc:docMk/>
            <pc:sldMk cId="3103817519" sldId="922"/>
            <ac:spMk id="3" creationId="{51DD48A1-BA11-DA8A-BB24-4F2D907D2235}"/>
          </ac:spMkLst>
        </pc:spChg>
        <pc:spChg chg="mod">
          <ac:chgData name="Singh, Ronal (Data61, Clayton)" userId="bacc8ebd-4279-4c27-a893-ccd7c3239548" providerId="ADAL" clId="{1CCDE9C9-7E9F-4B10-956C-74E66ED4B4D1}" dt="2024-11-11T22:10:31.759" v="818" actId="20577"/>
          <ac:spMkLst>
            <pc:docMk/>
            <pc:sldMk cId="3103817519" sldId="922"/>
            <ac:spMk id="4" creationId="{6611952E-CF38-4009-412A-5E202ED99740}"/>
          </ac:spMkLst>
        </pc:spChg>
      </pc:sldChg>
      <pc:sldChg chg="modSp add mod">
        <pc:chgData name="Singh, Ronal (Data61, Clayton)" userId="bacc8ebd-4279-4c27-a893-ccd7c3239548" providerId="ADAL" clId="{1CCDE9C9-7E9F-4B10-956C-74E66ED4B4D1}" dt="2024-11-11T22:10:46.560" v="820"/>
        <pc:sldMkLst>
          <pc:docMk/>
          <pc:sldMk cId="2709282662" sldId="923"/>
        </pc:sldMkLst>
        <pc:spChg chg="mod">
          <ac:chgData name="Singh, Ronal (Data61, Clayton)" userId="bacc8ebd-4279-4c27-a893-ccd7c3239548" providerId="ADAL" clId="{1CCDE9C9-7E9F-4B10-956C-74E66ED4B4D1}" dt="2024-11-11T22:10:41.164" v="819"/>
          <ac:spMkLst>
            <pc:docMk/>
            <pc:sldMk cId="2709282662" sldId="923"/>
            <ac:spMk id="3" creationId="{080519C3-D011-1BF7-D10C-27F135030A49}"/>
          </ac:spMkLst>
        </pc:spChg>
        <pc:spChg chg="mod">
          <ac:chgData name="Singh, Ronal (Data61, Clayton)" userId="bacc8ebd-4279-4c27-a893-ccd7c3239548" providerId="ADAL" clId="{1CCDE9C9-7E9F-4B10-956C-74E66ED4B4D1}" dt="2024-11-11T22:10:46.560" v="820"/>
          <ac:spMkLst>
            <pc:docMk/>
            <pc:sldMk cId="2709282662" sldId="923"/>
            <ac:spMk id="4" creationId="{1E9A6D7D-9652-C19B-41D3-BE54635E3A98}"/>
          </ac:spMkLst>
        </pc:spChg>
      </pc:sldChg>
      <pc:sldChg chg="modSp new mod">
        <pc:chgData name="Singh, Ronal (Data61, Clayton)" userId="bacc8ebd-4279-4c27-a893-ccd7c3239548" providerId="ADAL" clId="{1CCDE9C9-7E9F-4B10-956C-74E66ED4B4D1}" dt="2024-11-11T22:15:05.789" v="1033" actId="20577"/>
        <pc:sldMkLst>
          <pc:docMk/>
          <pc:sldMk cId="157338277" sldId="924"/>
        </pc:sldMkLst>
        <pc:spChg chg="mod">
          <ac:chgData name="Singh, Ronal (Data61, Clayton)" userId="bacc8ebd-4279-4c27-a893-ccd7c3239548" providerId="ADAL" clId="{1CCDE9C9-7E9F-4B10-956C-74E66ED4B4D1}" dt="2024-11-11T22:14:16.979" v="853" actId="27636"/>
          <ac:spMkLst>
            <pc:docMk/>
            <pc:sldMk cId="157338277" sldId="924"/>
            <ac:spMk id="2" creationId="{E19DAB3D-6A02-ECBA-9244-09E8ACB57A72}"/>
          </ac:spMkLst>
        </pc:spChg>
        <pc:spChg chg="mod">
          <ac:chgData name="Singh, Ronal (Data61, Clayton)" userId="bacc8ebd-4279-4c27-a893-ccd7c3239548" providerId="ADAL" clId="{1CCDE9C9-7E9F-4B10-956C-74E66ED4B4D1}" dt="2024-11-11T22:15:05.789" v="1033" actId="20577"/>
          <ac:spMkLst>
            <pc:docMk/>
            <pc:sldMk cId="157338277" sldId="924"/>
            <ac:spMk id="3" creationId="{713E13BE-19DD-ECF5-C7D4-237B208F8925}"/>
          </ac:spMkLst>
        </pc:spChg>
      </pc:sldChg>
      <pc:sldChg chg="modSp new mod">
        <pc:chgData name="Singh, Ronal (Data61, Clayton)" userId="bacc8ebd-4279-4c27-a893-ccd7c3239548" providerId="ADAL" clId="{1CCDE9C9-7E9F-4B10-956C-74E66ED4B4D1}" dt="2024-11-11T22:21:21.245" v="1262" actId="20577"/>
        <pc:sldMkLst>
          <pc:docMk/>
          <pc:sldMk cId="617997996" sldId="925"/>
        </pc:sldMkLst>
        <pc:spChg chg="mod">
          <ac:chgData name="Singh, Ronal (Data61, Clayton)" userId="bacc8ebd-4279-4c27-a893-ccd7c3239548" providerId="ADAL" clId="{1CCDE9C9-7E9F-4B10-956C-74E66ED4B4D1}" dt="2024-11-11T22:21:21.245" v="1262" actId="20577"/>
          <ac:spMkLst>
            <pc:docMk/>
            <pc:sldMk cId="617997996" sldId="925"/>
            <ac:spMk id="2" creationId="{D5DEE42E-9173-EEF8-61F0-F05D76C718FC}"/>
          </ac:spMkLst>
        </pc:spChg>
        <pc:spChg chg="mod">
          <ac:chgData name="Singh, Ronal (Data61, Clayton)" userId="bacc8ebd-4279-4c27-a893-ccd7c3239548" providerId="ADAL" clId="{1CCDE9C9-7E9F-4B10-956C-74E66ED4B4D1}" dt="2024-11-11T22:21:00.164" v="1228" actId="20577"/>
          <ac:spMkLst>
            <pc:docMk/>
            <pc:sldMk cId="617997996" sldId="925"/>
            <ac:spMk id="3" creationId="{FCF25897-F9B3-EB6E-235A-E2676D09517A}"/>
          </ac:spMkLst>
        </pc:spChg>
      </pc:sldChg>
      <pc:sldChg chg="add">
        <pc:chgData name="Singh, Ronal (Data61, Clayton)" userId="bacc8ebd-4279-4c27-a893-ccd7c3239548" providerId="ADAL" clId="{1CCDE9C9-7E9F-4B10-956C-74E66ED4B4D1}" dt="2024-11-11T22:21:38.935" v="1263"/>
        <pc:sldMkLst>
          <pc:docMk/>
          <pc:sldMk cId="1635726260" sldId="926"/>
        </pc:sldMkLst>
      </pc:sldChg>
      <pc:sldChg chg="modSp new del mod">
        <pc:chgData name="Singh, Ronal (Data61, Clayton)" userId="bacc8ebd-4279-4c27-a893-ccd7c3239548" providerId="ADAL" clId="{1CCDE9C9-7E9F-4B10-956C-74E66ED4B4D1}" dt="2024-11-11T22:22:20.925" v="1302" actId="47"/>
        <pc:sldMkLst>
          <pc:docMk/>
          <pc:sldMk cId="3587843796" sldId="927"/>
        </pc:sldMkLst>
        <pc:spChg chg="mod">
          <ac:chgData name="Singh, Ronal (Data61, Clayton)" userId="bacc8ebd-4279-4c27-a893-ccd7c3239548" providerId="ADAL" clId="{1CCDE9C9-7E9F-4B10-956C-74E66ED4B4D1}" dt="2024-11-11T22:22:15.279" v="1301" actId="20577"/>
          <ac:spMkLst>
            <pc:docMk/>
            <pc:sldMk cId="3587843796" sldId="927"/>
            <ac:spMk id="2" creationId="{A38D04B6-2A22-DDE2-1AA2-2A1B71A3482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12/11/2024</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12/11/2024</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PICTURES!! </a:t>
            </a:r>
            <a:endParaRPr/>
          </a:p>
        </p:txBody>
      </p:sp>
      <p:sp>
        <p:nvSpPr>
          <p:cNvPr id="115" name="Google Shape;1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921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7BDCF819-BCFA-66A9-3A16-42FFC08EA3E6}"/>
            </a:ext>
          </a:extLst>
        </p:cNvPr>
        <p:cNvGrpSpPr/>
        <p:nvPr/>
      </p:nvGrpSpPr>
      <p:grpSpPr>
        <a:xfrm>
          <a:off x="0" y="0"/>
          <a:ext cx="0" cy="0"/>
          <a:chOff x="0" y="0"/>
          <a:chExt cx="0" cy="0"/>
        </a:xfrm>
      </p:grpSpPr>
      <p:sp>
        <p:nvSpPr>
          <p:cNvPr id="254" name="Google Shape;254;gad14b25ca6_0_290:notes">
            <a:extLst>
              <a:ext uri="{FF2B5EF4-FFF2-40B4-BE49-F238E27FC236}">
                <a16:creationId xmlns:a16="http://schemas.microsoft.com/office/drawing/2014/main" id="{5D43CC5F-814E-B5E9-2A24-98062320B69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d14b25ca6_0_290:notes">
            <a:extLst>
              <a:ext uri="{FF2B5EF4-FFF2-40B4-BE49-F238E27FC236}">
                <a16:creationId xmlns:a16="http://schemas.microsoft.com/office/drawing/2014/main" id="{50145C1A-3BD0-D013-EB1A-EBB2CF8A149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ad14b25ca6_0_290:notes">
            <a:extLst>
              <a:ext uri="{FF2B5EF4-FFF2-40B4-BE49-F238E27FC236}">
                <a16:creationId xmlns:a16="http://schemas.microsoft.com/office/drawing/2014/main" id="{7403822D-C109-C09A-7743-BE0EC0F07BC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2751915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D3E40-D937-DF96-CCFA-5113C55BC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07A1F-57A9-0E2F-76C8-C98AF9D3A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6A1378-4697-80BC-56FA-8757E5A1BE8B}"/>
              </a:ext>
            </a:extLst>
          </p:cNvPr>
          <p:cNvSpPr>
            <a:spLocks noGrp="1"/>
          </p:cNvSpPr>
          <p:nvPr>
            <p:ph type="body" idx="1"/>
          </p:nvPr>
        </p:nvSpPr>
        <p:spPr/>
        <p:txBody>
          <a:bodyPr/>
          <a:lstStyle/>
          <a:p>
            <a:r>
              <a:rPr lang="en-AU" dirty="0"/>
              <a:t>What’s the point?</a:t>
            </a:r>
          </a:p>
          <a:p>
            <a:endParaRPr lang="en-AU" dirty="0"/>
          </a:p>
          <a:p>
            <a:r>
              <a:rPr lang="en-AU" dirty="0"/>
              <a:t>More about decision rationale </a:t>
            </a:r>
          </a:p>
          <a:p>
            <a:r>
              <a:rPr lang="en-AU" dirty="0"/>
              <a:t>Why should “we” decide? Then who should decide?</a:t>
            </a:r>
          </a:p>
        </p:txBody>
      </p:sp>
      <p:sp>
        <p:nvSpPr>
          <p:cNvPr id="4" name="Slide Number Placeholder 3">
            <a:extLst>
              <a:ext uri="{FF2B5EF4-FFF2-40B4-BE49-F238E27FC236}">
                <a16:creationId xmlns:a16="http://schemas.microsoft.com/office/drawing/2014/main" id="{E93ACD0B-8267-96EE-8D1B-43AE8FA7A37A}"/>
              </a:ext>
            </a:extLst>
          </p:cNvPr>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40002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28A80-837A-7EC5-9CA8-29C4EE798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92D45-49C6-FFCC-AB16-6DF3024F9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875FF0-8E4A-43A0-059E-01DA213BA82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D7FB856-5B30-27C4-2033-3EE0CFF8DEB9}"/>
              </a:ext>
            </a:extLst>
          </p:cNvPr>
          <p:cNvSpPr>
            <a:spLocks noGrp="1"/>
          </p:cNvSpPr>
          <p:nvPr>
            <p:ph type="sldNum" sz="quarter" idx="5"/>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1422542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22</a:t>
            </a:fld>
            <a:endParaRPr lang="en-AU"/>
          </a:p>
        </p:txBody>
      </p:sp>
    </p:spTree>
    <p:extLst>
      <p:ext uri="{BB962C8B-B14F-4D97-AF65-F5344CB8AC3E}">
        <p14:creationId xmlns:p14="http://schemas.microsoft.com/office/powerpoint/2010/main" val="3954543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0124-5D2D-CB16-8FB3-B5D76E79D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D59EF-5C7E-F808-18E9-4EB3A29693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A7F60-FED0-C7DE-C1E1-594E2D5420E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531F891-BCAF-591A-1DDE-200CC33A672D}"/>
              </a:ext>
            </a:extLst>
          </p:cNvPr>
          <p:cNvSpPr>
            <a:spLocks noGrp="1"/>
          </p:cNvSpPr>
          <p:nvPr>
            <p:ph type="sldNum" sz="quarter" idx="5"/>
          </p:nvPr>
        </p:nvSpPr>
        <p:spPr/>
        <p:txBody>
          <a:bodyPr/>
          <a:lstStyle/>
          <a:p>
            <a:fld id="{9A496215-5E4C-414D-A8DB-C38AA7CF7C2A}" type="slidenum">
              <a:rPr lang="en-AU" smtClean="0"/>
              <a:pPr/>
              <a:t>28</a:t>
            </a:fld>
            <a:endParaRPr lang="en-AU"/>
          </a:p>
        </p:txBody>
      </p:sp>
    </p:spTree>
    <p:extLst>
      <p:ext uri="{BB962C8B-B14F-4D97-AF65-F5344CB8AC3E}">
        <p14:creationId xmlns:p14="http://schemas.microsoft.com/office/powerpoint/2010/main" val="3861123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2162869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Focus is on the user</a:t>
            </a:r>
          </a:p>
        </p:txBody>
      </p:sp>
      <p:sp>
        <p:nvSpPr>
          <p:cNvPr id="4" name="Slide Number Placeholder 3"/>
          <p:cNvSpPr>
            <a:spLocks noGrp="1"/>
          </p:cNvSpPr>
          <p:nvPr>
            <p:ph type="sldNum" sz="quarter" idx="5"/>
          </p:nvPr>
        </p:nvSpPr>
        <p:spPr/>
        <p:txBody>
          <a:bodyPr/>
          <a:lstStyle/>
          <a:p>
            <a:fld id="{9A496215-5E4C-414D-A8DB-C38AA7CF7C2A}" type="slidenum">
              <a:rPr lang="en-AU" smtClean="0"/>
              <a:pPr/>
              <a:t>32</a:t>
            </a:fld>
            <a:endParaRPr lang="en-AU"/>
          </a:p>
        </p:txBody>
      </p:sp>
    </p:spTree>
    <p:extLst>
      <p:ext uri="{BB962C8B-B14F-4D97-AF65-F5344CB8AC3E}">
        <p14:creationId xmlns:p14="http://schemas.microsoft.com/office/powerpoint/2010/main" val="3344160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37</a:t>
            </a:fld>
            <a:endParaRPr lang="en-AU"/>
          </a:p>
        </p:txBody>
      </p:sp>
    </p:spTree>
    <p:extLst>
      <p:ext uri="{BB962C8B-B14F-4D97-AF65-F5344CB8AC3E}">
        <p14:creationId xmlns:p14="http://schemas.microsoft.com/office/powerpoint/2010/main" val="3991696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38</a:t>
            </a:fld>
            <a:endParaRPr lang="en-AU"/>
          </a:p>
        </p:txBody>
      </p:sp>
    </p:spTree>
    <p:extLst>
      <p:ext uri="{BB962C8B-B14F-4D97-AF65-F5344CB8AC3E}">
        <p14:creationId xmlns:p14="http://schemas.microsoft.com/office/powerpoint/2010/main" val="4218580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7E50A-8848-093F-7317-CE6C7F6B3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17D96-47B6-135C-D294-F705AC042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73C53-15F5-E2A2-9E99-3238706E0AB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6DADEA5-0BAF-234D-E78D-0310C57E51E4}"/>
              </a:ext>
            </a:extLst>
          </p:cNvPr>
          <p:cNvSpPr>
            <a:spLocks noGrp="1"/>
          </p:cNvSpPr>
          <p:nvPr>
            <p:ph type="sldNum" sz="quarter" idx="5"/>
          </p:nvPr>
        </p:nvSpPr>
        <p:spPr/>
        <p:txBody>
          <a:bodyPr/>
          <a:lstStyle/>
          <a:p>
            <a:fld id="{9A496215-5E4C-414D-A8DB-C38AA7CF7C2A}" type="slidenum">
              <a:rPr lang="en-AU" smtClean="0"/>
              <a:pPr/>
              <a:t>44</a:t>
            </a:fld>
            <a:endParaRPr lang="en-AU"/>
          </a:p>
        </p:txBody>
      </p:sp>
    </p:spTree>
    <p:extLst>
      <p:ext uri="{BB962C8B-B14F-4D97-AF65-F5344CB8AC3E}">
        <p14:creationId xmlns:p14="http://schemas.microsoft.com/office/powerpoint/2010/main" val="74184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d14b25ca6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d14b25ca6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 name="Google Shape;141;gad14b25ca6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41397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B82EA-0C2B-AD46-AF77-F5ADEB468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99692-1CC3-019D-FE68-034025765D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21599-16A6-5993-C70B-735E2AC1CBD6}"/>
              </a:ext>
            </a:extLst>
          </p:cNvPr>
          <p:cNvSpPr>
            <a:spLocks noGrp="1"/>
          </p:cNvSpPr>
          <p:nvPr>
            <p:ph type="body" idx="1"/>
          </p:nvPr>
        </p:nvSpPr>
        <p:spPr/>
        <p:txBody>
          <a:bodyPr/>
          <a:lstStyle/>
          <a:p>
            <a:r>
              <a:rPr lang="en-AU" dirty="0"/>
              <a:t>What’s the point?</a:t>
            </a:r>
          </a:p>
          <a:p>
            <a:endParaRPr lang="en-AU" dirty="0"/>
          </a:p>
          <a:p>
            <a:r>
              <a:rPr lang="en-AU" dirty="0"/>
              <a:t>More about decision rationale but could also be about the </a:t>
            </a:r>
          </a:p>
        </p:txBody>
      </p:sp>
      <p:sp>
        <p:nvSpPr>
          <p:cNvPr id="4" name="Slide Number Placeholder 3">
            <a:extLst>
              <a:ext uri="{FF2B5EF4-FFF2-40B4-BE49-F238E27FC236}">
                <a16:creationId xmlns:a16="http://schemas.microsoft.com/office/drawing/2014/main" id="{47D2F870-126F-58D8-1537-A5EA5934C29A}"/>
              </a:ext>
            </a:extLst>
          </p:cNvPr>
          <p:cNvSpPr>
            <a:spLocks noGrp="1"/>
          </p:cNvSpPr>
          <p:nvPr>
            <p:ph type="sldNum" sz="quarter" idx="5"/>
          </p:nvPr>
        </p:nvSpPr>
        <p:spPr/>
        <p:txBody>
          <a:bodyPr/>
          <a:lstStyle/>
          <a:p>
            <a:fld id="{9A496215-5E4C-414D-A8DB-C38AA7CF7C2A}" type="slidenum">
              <a:rPr lang="en-AU" smtClean="0"/>
              <a:pPr/>
              <a:t>45</a:t>
            </a:fld>
            <a:endParaRPr lang="en-AU"/>
          </a:p>
        </p:txBody>
      </p:sp>
    </p:spTree>
    <p:extLst>
      <p:ext uri="{BB962C8B-B14F-4D97-AF65-F5344CB8AC3E}">
        <p14:creationId xmlns:p14="http://schemas.microsoft.com/office/powerpoint/2010/main" val="1998516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47</a:t>
            </a:fld>
            <a:endParaRPr lang="en-AU"/>
          </a:p>
        </p:txBody>
      </p:sp>
    </p:spTree>
    <p:extLst>
      <p:ext uri="{BB962C8B-B14F-4D97-AF65-F5344CB8AC3E}">
        <p14:creationId xmlns:p14="http://schemas.microsoft.com/office/powerpoint/2010/main" val="3236604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462C3-DFED-8F9D-CC1D-B37F30820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CEA38-C47D-4612-2B03-00BDE6749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3A1F4-6B57-216A-0CAF-A1FE1A55E6A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BB469CB-4E48-F68B-F861-F7BE7E129A50}"/>
              </a:ext>
            </a:extLst>
          </p:cNvPr>
          <p:cNvSpPr>
            <a:spLocks noGrp="1"/>
          </p:cNvSpPr>
          <p:nvPr>
            <p:ph type="sldNum" sz="quarter" idx="5"/>
          </p:nvPr>
        </p:nvSpPr>
        <p:spPr/>
        <p:txBody>
          <a:bodyPr/>
          <a:lstStyle/>
          <a:p>
            <a:fld id="{9A496215-5E4C-414D-A8DB-C38AA7CF7C2A}" type="slidenum">
              <a:rPr lang="en-AU" smtClean="0"/>
              <a:pPr/>
              <a:t>53</a:t>
            </a:fld>
            <a:endParaRPr lang="en-AU"/>
          </a:p>
        </p:txBody>
      </p:sp>
    </p:spTree>
    <p:extLst>
      <p:ext uri="{BB962C8B-B14F-4D97-AF65-F5344CB8AC3E}">
        <p14:creationId xmlns:p14="http://schemas.microsoft.com/office/powerpoint/2010/main" val="3552438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54</a:t>
            </a:fld>
            <a:endParaRPr lang="en-AU"/>
          </a:p>
        </p:txBody>
      </p:sp>
    </p:spTree>
    <p:extLst>
      <p:ext uri="{BB962C8B-B14F-4D97-AF65-F5344CB8AC3E}">
        <p14:creationId xmlns:p14="http://schemas.microsoft.com/office/powerpoint/2010/main" val="2195114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55</a:t>
            </a:fld>
            <a:endParaRPr lang="en-AU"/>
          </a:p>
        </p:txBody>
      </p:sp>
    </p:spTree>
    <p:extLst>
      <p:ext uri="{BB962C8B-B14F-4D97-AF65-F5344CB8AC3E}">
        <p14:creationId xmlns:p14="http://schemas.microsoft.com/office/powerpoint/2010/main" val="287444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59</a:t>
            </a:fld>
            <a:endParaRPr lang="en-AU"/>
          </a:p>
        </p:txBody>
      </p:sp>
    </p:spTree>
    <p:extLst>
      <p:ext uri="{BB962C8B-B14F-4D97-AF65-F5344CB8AC3E}">
        <p14:creationId xmlns:p14="http://schemas.microsoft.com/office/powerpoint/2010/main" val="1849404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E5CC0-38EE-95CD-5861-F2F49FBC7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BB16F-F127-D034-C204-2C9C99517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45983-07C7-885F-7047-419AFE9552D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8A340EE-492D-DF7C-634A-EEA82C3BB2FF}"/>
              </a:ext>
            </a:extLst>
          </p:cNvPr>
          <p:cNvSpPr>
            <a:spLocks noGrp="1"/>
          </p:cNvSpPr>
          <p:nvPr>
            <p:ph type="sldNum" sz="quarter" idx="5"/>
          </p:nvPr>
        </p:nvSpPr>
        <p:spPr/>
        <p:txBody>
          <a:bodyPr/>
          <a:lstStyle/>
          <a:p>
            <a:fld id="{9A496215-5E4C-414D-A8DB-C38AA7CF7C2A}" type="slidenum">
              <a:rPr lang="en-AU" smtClean="0"/>
              <a:pPr/>
              <a:t>60</a:t>
            </a:fld>
            <a:endParaRPr lang="en-AU"/>
          </a:p>
        </p:txBody>
      </p:sp>
    </p:spTree>
    <p:extLst>
      <p:ext uri="{BB962C8B-B14F-4D97-AF65-F5344CB8AC3E}">
        <p14:creationId xmlns:p14="http://schemas.microsoft.com/office/powerpoint/2010/main" val="1051947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599E-2DE8-CA6A-1853-248C173EB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6895E-933F-080C-2798-F63C59DD4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84ED3-45CB-AE0A-DEDD-610F3117134B}"/>
              </a:ext>
            </a:extLst>
          </p:cNvPr>
          <p:cNvSpPr>
            <a:spLocks noGrp="1"/>
          </p:cNvSpPr>
          <p:nvPr>
            <p:ph type="body" idx="1"/>
          </p:nvPr>
        </p:nvSpPr>
        <p:spPr/>
        <p:txBody>
          <a:bodyPr/>
          <a:lstStyle/>
          <a:p>
            <a:r>
              <a:rPr lang="en-AU" dirty="0"/>
              <a:t>What’s the point?</a:t>
            </a:r>
          </a:p>
          <a:p>
            <a:endParaRPr lang="en-AU" dirty="0"/>
          </a:p>
          <a:p>
            <a:r>
              <a:rPr lang="en-AU" dirty="0"/>
              <a:t>More about decision rationale but could also be about the </a:t>
            </a:r>
          </a:p>
        </p:txBody>
      </p:sp>
      <p:sp>
        <p:nvSpPr>
          <p:cNvPr id="4" name="Slide Number Placeholder 3">
            <a:extLst>
              <a:ext uri="{FF2B5EF4-FFF2-40B4-BE49-F238E27FC236}">
                <a16:creationId xmlns:a16="http://schemas.microsoft.com/office/drawing/2014/main" id="{DDDD5DC6-43B1-F372-E8B4-1CD7742668AB}"/>
              </a:ext>
            </a:extLst>
          </p:cNvPr>
          <p:cNvSpPr>
            <a:spLocks noGrp="1"/>
          </p:cNvSpPr>
          <p:nvPr>
            <p:ph type="sldNum" sz="quarter" idx="5"/>
          </p:nvPr>
        </p:nvSpPr>
        <p:spPr/>
        <p:txBody>
          <a:bodyPr/>
          <a:lstStyle/>
          <a:p>
            <a:fld id="{9A496215-5E4C-414D-A8DB-C38AA7CF7C2A}" type="slidenum">
              <a:rPr lang="en-AU" smtClean="0"/>
              <a:pPr/>
              <a:t>77</a:t>
            </a:fld>
            <a:endParaRPr lang="en-AU"/>
          </a:p>
        </p:txBody>
      </p:sp>
    </p:spTree>
    <p:extLst>
      <p:ext uri="{BB962C8B-B14F-4D97-AF65-F5344CB8AC3E}">
        <p14:creationId xmlns:p14="http://schemas.microsoft.com/office/powerpoint/2010/main" val="823936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90AFC-A3E0-ACB0-83A3-A48BD72060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4F501-DDFC-65C6-007C-9C570FE282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8A9C5-76F0-EBD8-98B2-8C72268DA91C}"/>
              </a:ext>
            </a:extLst>
          </p:cNvPr>
          <p:cNvSpPr>
            <a:spLocks noGrp="1"/>
          </p:cNvSpPr>
          <p:nvPr>
            <p:ph type="body" idx="1"/>
          </p:nvPr>
        </p:nvSpPr>
        <p:spPr/>
        <p:txBody>
          <a:bodyPr/>
          <a:lstStyle/>
          <a:p>
            <a:r>
              <a:rPr lang="en-AU" dirty="0"/>
              <a:t>What’s the point?</a:t>
            </a:r>
          </a:p>
          <a:p>
            <a:endParaRPr lang="en-AU" dirty="0"/>
          </a:p>
          <a:p>
            <a:r>
              <a:rPr lang="en-AU" dirty="0"/>
              <a:t>More about decision rationale but could also be about the </a:t>
            </a:r>
          </a:p>
        </p:txBody>
      </p:sp>
      <p:sp>
        <p:nvSpPr>
          <p:cNvPr id="4" name="Slide Number Placeholder 3">
            <a:extLst>
              <a:ext uri="{FF2B5EF4-FFF2-40B4-BE49-F238E27FC236}">
                <a16:creationId xmlns:a16="http://schemas.microsoft.com/office/drawing/2014/main" id="{EFE24D69-9B70-C3FD-FE96-17D42AA7D4BF}"/>
              </a:ext>
            </a:extLst>
          </p:cNvPr>
          <p:cNvSpPr>
            <a:spLocks noGrp="1"/>
          </p:cNvSpPr>
          <p:nvPr>
            <p:ph type="sldNum" sz="quarter" idx="5"/>
          </p:nvPr>
        </p:nvSpPr>
        <p:spPr/>
        <p:txBody>
          <a:bodyPr/>
          <a:lstStyle/>
          <a:p>
            <a:fld id="{9A496215-5E4C-414D-A8DB-C38AA7CF7C2A}" type="slidenum">
              <a:rPr lang="en-AU" smtClean="0"/>
              <a:pPr/>
              <a:t>78</a:t>
            </a:fld>
            <a:endParaRPr lang="en-AU"/>
          </a:p>
        </p:txBody>
      </p:sp>
    </p:spTree>
    <p:extLst>
      <p:ext uri="{BB962C8B-B14F-4D97-AF65-F5344CB8AC3E}">
        <p14:creationId xmlns:p14="http://schemas.microsoft.com/office/powerpoint/2010/main" val="884209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EBA55-A6EC-5B7A-99DC-A953528D4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FC2A8-AB16-C518-7EA5-8A24AD1DD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40A15-2EFD-B39D-2D6A-E793A4EADFC9}"/>
              </a:ext>
            </a:extLst>
          </p:cNvPr>
          <p:cNvSpPr>
            <a:spLocks noGrp="1"/>
          </p:cNvSpPr>
          <p:nvPr>
            <p:ph type="body" idx="1"/>
          </p:nvPr>
        </p:nvSpPr>
        <p:spPr/>
        <p:txBody>
          <a:bodyPr/>
          <a:lstStyle/>
          <a:p>
            <a:r>
              <a:rPr lang="en-AU" dirty="0"/>
              <a:t>What’s the point?</a:t>
            </a:r>
          </a:p>
          <a:p>
            <a:endParaRPr lang="en-AU" dirty="0"/>
          </a:p>
          <a:p>
            <a:r>
              <a:rPr lang="en-AU" dirty="0"/>
              <a:t>More about decision rationale </a:t>
            </a:r>
          </a:p>
          <a:p>
            <a:r>
              <a:rPr lang="en-AU" dirty="0"/>
              <a:t>Why should “we” decide? Then who should decide?</a:t>
            </a:r>
          </a:p>
        </p:txBody>
      </p:sp>
      <p:sp>
        <p:nvSpPr>
          <p:cNvPr id="4" name="Slide Number Placeholder 3">
            <a:extLst>
              <a:ext uri="{FF2B5EF4-FFF2-40B4-BE49-F238E27FC236}">
                <a16:creationId xmlns:a16="http://schemas.microsoft.com/office/drawing/2014/main" id="{709F5D50-1666-5FBF-9D5A-E07FC648A73E}"/>
              </a:ext>
            </a:extLst>
          </p:cNvPr>
          <p:cNvSpPr>
            <a:spLocks noGrp="1"/>
          </p:cNvSpPr>
          <p:nvPr>
            <p:ph type="sldNum" sz="quarter" idx="5"/>
          </p:nvPr>
        </p:nvSpPr>
        <p:spPr/>
        <p:txBody>
          <a:bodyPr/>
          <a:lstStyle/>
          <a:p>
            <a:fld id="{9A496215-5E4C-414D-A8DB-C38AA7CF7C2A}" type="slidenum">
              <a:rPr lang="en-AU" smtClean="0"/>
              <a:pPr/>
              <a:t>80</a:t>
            </a:fld>
            <a:endParaRPr lang="en-AU"/>
          </a:p>
        </p:txBody>
      </p:sp>
    </p:spTree>
    <p:extLst>
      <p:ext uri="{BB962C8B-B14F-4D97-AF65-F5344CB8AC3E}">
        <p14:creationId xmlns:p14="http://schemas.microsoft.com/office/powerpoint/2010/main" val="132143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philosophy, cognitive psychology/science, and social psychology.</a:t>
            </a:r>
          </a:p>
        </p:txBody>
      </p:sp>
      <p:sp>
        <p:nvSpPr>
          <p:cNvPr id="4" name="Slide Number Placeholder 3"/>
          <p:cNvSpPr>
            <a:spLocks noGrp="1"/>
          </p:cNvSpPr>
          <p:nvPr>
            <p:ph type="sldNum" sz="quarter" idx="5"/>
          </p:nvPr>
        </p:nvSpPr>
        <p:spPr/>
        <p:txBody>
          <a:bodyPr/>
          <a:lstStyle/>
          <a:p>
            <a:fld id="{0855FE2C-8463-47C4-861B-06C95A412CD4}" type="slidenum">
              <a:rPr lang="en-AU" smtClean="0"/>
              <a:t>8</a:t>
            </a:fld>
            <a:endParaRPr lang="en-AU"/>
          </a:p>
        </p:txBody>
      </p:sp>
    </p:spTree>
    <p:extLst>
      <p:ext uri="{BB962C8B-B14F-4D97-AF65-F5344CB8AC3E}">
        <p14:creationId xmlns:p14="http://schemas.microsoft.com/office/powerpoint/2010/main" val="1994144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3DC152DB-AD7C-0330-61D8-C11CEEEE36D3}"/>
            </a:ext>
          </a:extLst>
        </p:cNvPr>
        <p:cNvGrpSpPr/>
        <p:nvPr/>
      </p:nvGrpSpPr>
      <p:grpSpPr>
        <a:xfrm>
          <a:off x="0" y="0"/>
          <a:ext cx="0" cy="0"/>
          <a:chOff x="0" y="0"/>
          <a:chExt cx="0" cy="0"/>
        </a:xfrm>
      </p:grpSpPr>
      <p:sp>
        <p:nvSpPr>
          <p:cNvPr id="139" name="Google Shape;139;gad14b25ca6_0_50:notes">
            <a:extLst>
              <a:ext uri="{FF2B5EF4-FFF2-40B4-BE49-F238E27FC236}">
                <a16:creationId xmlns:a16="http://schemas.microsoft.com/office/drawing/2014/main" id="{F43CB25C-1E44-786F-B21F-456383A686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d14b25ca6_0_50:notes">
            <a:extLst>
              <a:ext uri="{FF2B5EF4-FFF2-40B4-BE49-F238E27FC236}">
                <a16:creationId xmlns:a16="http://schemas.microsoft.com/office/drawing/2014/main" id="{38C9A1B6-2D44-1BBE-7826-626DB305BF9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ad14b25ca6_0_50:notes">
            <a:extLst>
              <a:ext uri="{FF2B5EF4-FFF2-40B4-BE49-F238E27FC236}">
                <a16:creationId xmlns:a16="http://schemas.microsoft.com/office/drawing/2014/main" id="{4BA1F602-F369-3C24-381E-CF401DE2D1E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3806702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A92E432F-E374-855C-B6EB-474C574E051D}"/>
            </a:ext>
          </a:extLst>
        </p:cNvPr>
        <p:cNvGrpSpPr/>
        <p:nvPr/>
      </p:nvGrpSpPr>
      <p:grpSpPr>
        <a:xfrm>
          <a:off x="0" y="0"/>
          <a:ext cx="0" cy="0"/>
          <a:chOff x="0" y="0"/>
          <a:chExt cx="0" cy="0"/>
        </a:xfrm>
      </p:grpSpPr>
      <p:sp>
        <p:nvSpPr>
          <p:cNvPr id="139" name="Google Shape;139;gad14b25ca6_0_50:notes">
            <a:extLst>
              <a:ext uri="{FF2B5EF4-FFF2-40B4-BE49-F238E27FC236}">
                <a16:creationId xmlns:a16="http://schemas.microsoft.com/office/drawing/2014/main" id="{8ED3F12A-7DC7-542A-504F-2E16FCF191D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d14b25ca6_0_50:notes">
            <a:extLst>
              <a:ext uri="{FF2B5EF4-FFF2-40B4-BE49-F238E27FC236}">
                <a16:creationId xmlns:a16="http://schemas.microsoft.com/office/drawing/2014/main" id="{3621E3A6-6560-557D-BB0D-F216C958464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ad14b25ca6_0_50:notes">
            <a:extLst>
              <a:ext uri="{FF2B5EF4-FFF2-40B4-BE49-F238E27FC236}">
                <a16:creationId xmlns:a16="http://schemas.microsoft.com/office/drawing/2014/main" id="{6F76638D-FE58-A68A-910F-693E9FC9D44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765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links mostly to:</a:t>
            </a:r>
          </a:p>
          <a:p>
            <a:pPr marL="228600" indent="-228600">
              <a:buAutoNum type="arabicParenR"/>
            </a:pPr>
            <a:r>
              <a:rPr lang="en-AU" dirty="0"/>
              <a:t>Improved decision making: better and/or faster decisions and TRUST</a:t>
            </a:r>
          </a:p>
          <a:p>
            <a:pPr marL="228600" indent="-228600">
              <a:buAutoNum type="arabicParenR"/>
            </a:pPr>
            <a:r>
              <a:rPr lang="en-AU" dirty="0"/>
              <a:t>Improved ethical systems: unreasonable to make decisions about people without reasons; sometimes unreasonable to hold someone</a:t>
            </a:r>
            <a:r>
              <a:rPr lang="en-AU" i="1" dirty="0"/>
              <a:t> </a:t>
            </a:r>
            <a:r>
              <a:rPr lang="en-AU" i="0" dirty="0"/>
              <a:t>*accountable* when using an algorithm to provide a decision aid when that algorithm gets it wrong.</a:t>
            </a:r>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12</a:t>
            </a:fld>
            <a:endParaRPr lang="en-AU"/>
          </a:p>
        </p:txBody>
      </p:sp>
    </p:spTree>
    <p:extLst>
      <p:ext uri="{BB962C8B-B14F-4D97-AF65-F5344CB8AC3E}">
        <p14:creationId xmlns:p14="http://schemas.microsoft.com/office/powerpoint/2010/main" val="1290387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14</a:t>
            </a:fld>
            <a:endParaRPr lang="en-AU"/>
          </a:p>
        </p:txBody>
      </p:sp>
    </p:spTree>
    <p:extLst>
      <p:ext uri="{BB962C8B-B14F-4D97-AF65-F5344CB8AC3E}">
        <p14:creationId xmlns:p14="http://schemas.microsoft.com/office/powerpoint/2010/main" val="5366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Model agnostic is more ‘useful’ but cannot take advantage of things known about the model</a:t>
            </a:r>
          </a:p>
        </p:txBody>
      </p:sp>
      <p:sp>
        <p:nvSpPr>
          <p:cNvPr id="4" name="Slide Number Placeholder 3"/>
          <p:cNvSpPr>
            <a:spLocks noGrp="1"/>
          </p:cNvSpPr>
          <p:nvPr>
            <p:ph type="sldNum" sz="quarter" idx="5"/>
          </p:nvPr>
        </p:nvSpPr>
        <p:spPr/>
        <p:txBody>
          <a:bodyPr/>
          <a:lstStyle/>
          <a:p>
            <a:fld id="{A6F4D2AE-4E8A-4055-82B1-5093859B58AD}" type="slidenum">
              <a:rPr lang="en-AU" smtClean="0"/>
              <a:t>16</a:t>
            </a:fld>
            <a:endParaRPr lang="en-AU"/>
          </a:p>
        </p:txBody>
      </p:sp>
    </p:spTree>
    <p:extLst>
      <p:ext uri="{BB962C8B-B14F-4D97-AF65-F5344CB8AC3E}">
        <p14:creationId xmlns:p14="http://schemas.microsoft.com/office/powerpoint/2010/main" val="3732024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Model agnostic is more ‘useful’ but cannot take advantage of things known about the model</a:t>
            </a:r>
          </a:p>
        </p:txBody>
      </p:sp>
      <p:sp>
        <p:nvSpPr>
          <p:cNvPr id="4" name="Slide Number Placeholder 3"/>
          <p:cNvSpPr>
            <a:spLocks noGrp="1"/>
          </p:cNvSpPr>
          <p:nvPr>
            <p:ph type="sldNum" sz="quarter" idx="5"/>
          </p:nvPr>
        </p:nvSpPr>
        <p:spPr/>
        <p:txBody>
          <a:bodyPr/>
          <a:lstStyle/>
          <a:p>
            <a:fld id="{A6F4D2AE-4E8A-4055-82B1-5093859B58AD}" type="slidenum">
              <a:rPr lang="en-AU" smtClean="0"/>
              <a:t>17</a:t>
            </a:fld>
            <a:endParaRPr lang="en-AU"/>
          </a:p>
        </p:txBody>
      </p:sp>
    </p:spTree>
    <p:extLst>
      <p:ext uri="{BB962C8B-B14F-4D97-AF65-F5344CB8AC3E}">
        <p14:creationId xmlns:p14="http://schemas.microsoft.com/office/powerpoint/2010/main" val="2360263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8046566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0" y="4878250"/>
            <a:ext cx="5986853"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6193398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8539525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2943955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775385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2744884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a:solidFill>
                  <a:schemeClr val="bg1"/>
                </a:solidFill>
              </a:rPr>
              <a:t>Australia’s National Science Agency</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1358576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7479627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0063129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7230464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001047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1102242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05040136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6453849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Tree>
    <p:extLst>
      <p:ext uri="{BB962C8B-B14F-4D97-AF65-F5344CB8AC3E}">
        <p14:creationId xmlns:p14="http://schemas.microsoft.com/office/powerpoint/2010/main" val="3214813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3687" y="413437"/>
            <a:ext cx="4316625"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806908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11532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93266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401180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9" name="Picture 8">
            <a:extLst>
              <a:ext uri="{FF2B5EF4-FFF2-40B4-BE49-F238E27FC236}">
                <a16:creationId xmlns:a16="http://schemas.microsoft.com/office/drawing/2014/main" id="{3590FEF4-CF5A-2A0B-4B0D-5B045251C411}"/>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3897395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6" name="Picture 5">
            <a:extLst>
              <a:ext uri="{FF2B5EF4-FFF2-40B4-BE49-F238E27FC236}">
                <a16:creationId xmlns:a16="http://schemas.microsoft.com/office/drawing/2014/main" id="{FB17A131-5888-F57B-AADD-373626E78667}"/>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4055482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6" name="Picture 5">
            <a:extLst>
              <a:ext uri="{FF2B5EF4-FFF2-40B4-BE49-F238E27FC236}">
                <a16:creationId xmlns:a16="http://schemas.microsoft.com/office/drawing/2014/main" id="{0E9616A3-FCC2-0566-BDBC-FD4918F41D53}"/>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1418358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1" y="4878250"/>
            <a:ext cx="3682598"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2" name="Picture 1">
            <a:extLst>
              <a:ext uri="{FF2B5EF4-FFF2-40B4-BE49-F238E27FC236}">
                <a16:creationId xmlns:a16="http://schemas.microsoft.com/office/drawing/2014/main" id="{A5A0A569-3823-3F42-A62C-A914E061A762}"/>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804247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0" y="4878250"/>
            <a:ext cx="5986853"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2" name="Picture 1">
            <a:extLst>
              <a:ext uri="{FF2B5EF4-FFF2-40B4-BE49-F238E27FC236}">
                <a16:creationId xmlns:a16="http://schemas.microsoft.com/office/drawing/2014/main" id="{8B6FC32E-F36D-9DCF-9CF9-8A752214F3C5}"/>
              </a:ext>
            </a:extLst>
          </p:cNvPr>
          <p:cNvPicPr>
            <a:picLocks noChangeAspect="1"/>
          </p:cNvPicPr>
          <p:nvPr userDrawn="1"/>
        </p:nvPicPr>
        <p:blipFill>
          <a:blip r:embed="rId2"/>
          <a:stretch>
            <a:fillRect/>
          </a:stretch>
        </p:blipFill>
        <p:spPr>
          <a:xfrm>
            <a:off x="1277863" y="61895"/>
            <a:ext cx="634039" cy="640135"/>
          </a:xfrm>
          <a:prstGeom prst="rect">
            <a:avLst/>
          </a:prstGeom>
        </p:spPr>
      </p:pic>
    </p:spTree>
    <p:extLst>
      <p:ext uri="{BB962C8B-B14F-4D97-AF65-F5344CB8AC3E}">
        <p14:creationId xmlns:p14="http://schemas.microsoft.com/office/powerpoint/2010/main" val="38533576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pic>
        <p:nvPicPr>
          <p:cNvPr id="4" name="Picture 3">
            <a:extLst>
              <a:ext uri="{FF2B5EF4-FFF2-40B4-BE49-F238E27FC236}">
                <a16:creationId xmlns:a16="http://schemas.microsoft.com/office/drawing/2014/main" id="{F94E5847-525B-595A-B56D-34529D3B2C80}"/>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27625945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pic>
        <p:nvPicPr>
          <p:cNvPr id="4" name="Picture 3">
            <a:extLst>
              <a:ext uri="{FF2B5EF4-FFF2-40B4-BE49-F238E27FC236}">
                <a16:creationId xmlns:a16="http://schemas.microsoft.com/office/drawing/2014/main" id="{E2842B2D-6B7A-D7A4-A3EB-2F8B236ACE0D}"/>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4098274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pic>
        <p:nvPicPr>
          <p:cNvPr id="3" name="Picture 2">
            <a:extLst>
              <a:ext uri="{FF2B5EF4-FFF2-40B4-BE49-F238E27FC236}">
                <a16:creationId xmlns:a16="http://schemas.microsoft.com/office/drawing/2014/main" id="{EC032EDD-5430-6C2F-025D-D9C049303C14}"/>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19130666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pic>
        <p:nvPicPr>
          <p:cNvPr id="2" name="Picture 1">
            <a:extLst>
              <a:ext uri="{FF2B5EF4-FFF2-40B4-BE49-F238E27FC236}">
                <a16:creationId xmlns:a16="http://schemas.microsoft.com/office/drawing/2014/main" id="{8FCD6772-6181-0D75-BCED-05413E79A46C}"/>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41828722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pic>
        <p:nvPicPr>
          <p:cNvPr id="2" name="Picture 1">
            <a:extLst>
              <a:ext uri="{FF2B5EF4-FFF2-40B4-BE49-F238E27FC236}">
                <a16:creationId xmlns:a16="http://schemas.microsoft.com/office/drawing/2014/main" id="{44249CB2-5896-AFAA-B876-1323685C010C}"/>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2045846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2" name="Picture 1">
            <a:extLst>
              <a:ext uri="{FF2B5EF4-FFF2-40B4-BE49-F238E27FC236}">
                <a16:creationId xmlns:a16="http://schemas.microsoft.com/office/drawing/2014/main" id="{CA2AA6B7-89CC-7C53-5A75-23D5B8BC6084}"/>
              </a:ext>
            </a:extLst>
          </p:cNvPr>
          <p:cNvPicPr>
            <a:picLocks noChangeAspect="1"/>
          </p:cNvPicPr>
          <p:nvPr userDrawn="1"/>
        </p:nvPicPr>
        <p:blipFill>
          <a:blip r:embed="rId3"/>
          <a:stretch>
            <a:fillRect/>
          </a:stretch>
        </p:blipFill>
        <p:spPr>
          <a:xfrm>
            <a:off x="1951259" y="198172"/>
            <a:ext cx="827383" cy="835338"/>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4" name="Picture 3">
            <a:extLst>
              <a:ext uri="{FF2B5EF4-FFF2-40B4-BE49-F238E27FC236}">
                <a16:creationId xmlns:a16="http://schemas.microsoft.com/office/drawing/2014/main" id="{6BD49EF0-C58F-D6D3-33A3-4FC96D00E73E}"/>
              </a:ext>
            </a:extLst>
          </p:cNvPr>
          <p:cNvPicPr>
            <a:picLocks noChangeAspect="1"/>
          </p:cNvPicPr>
          <p:nvPr userDrawn="1"/>
        </p:nvPicPr>
        <p:blipFill>
          <a:blip r:embed="rId3"/>
          <a:stretch>
            <a:fillRect/>
          </a:stretch>
        </p:blipFill>
        <p:spPr>
          <a:xfrm>
            <a:off x="1920774" y="123908"/>
            <a:ext cx="1003123" cy="1012768"/>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cSld name="3_Title Only">
    <p:bg>
      <p:bgPr>
        <a:solidFill>
          <a:schemeClr val="bg1"/>
        </a:solidFill>
        <a:effectLst/>
      </p:bgPr>
    </p:bg>
    <p:spTree>
      <p:nvGrpSpPr>
        <p:cNvPr id="1" name=""/>
        <p:cNvGrpSpPr/>
        <p:nvPr/>
      </p:nvGrpSpPr>
      <p:grpSpPr>
        <a:xfrm>
          <a:off x="0" y="0"/>
          <a:ext cx="0" cy="0"/>
          <a:chOff x="0" y="0"/>
          <a:chExt cx="0" cy="0"/>
        </a:xfrm>
      </p:grpSpPr>
      <p:pic>
        <p:nvPicPr>
          <p:cNvPr id="6" name="Picture 5" descr="Background">
            <a:extLst>
              <a:ext uri="{FF2B5EF4-FFF2-40B4-BE49-F238E27FC236}">
                <a16:creationId xmlns:a16="http://schemas.microsoft.com/office/drawing/2014/main" id="{2371EC73-E789-450A-B7D4-3DD7C06A56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1"/>
            <a:ext cx="9144000" cy="5143139"/>
          </a:xfrm>
          <a:prstGeom prst="rect">
            <a:avLst/>
          </a:prstGeom>
        </p:spPr>
      </p:pic>
      <p:sp>
        <p:nvSpPr>
          <p:cNvPr id="2" name="Holder 2"/>
          <p:cNvSpPr>
            <a:spLocks noGrp="1"/>
          </p:cNvSpPr>
          <p:nvPr>
            <p:ph type="title"/>
          </p:nvPr>
        </p:nvSpPr>
        <p:spPr>
          <a:xfrm>
            <a:off x="494286" y="422819"/>
            <a:ext cx="8155428" cy="346443"/>
          </a:xfrm>
        </p:spPr>
        <p:txBody>
          <a:bodyPr lIns="0" tIns="0" rIns="0" bIns="0"/>
          <a:lstStyle>
            <a:lvl1pPr>
              <a:defRPr sz="2251" b="1" i="0">
                <a:solidFill>
                  <a:schemeClr val="bg1"/>
                </a:solidFill>
                <a:latin typeface="SourceSansPro-SemiBold"/>
                <a:cs typeface="SourceSansPro-SemiBold"/>
              </a:defRPr>
            </a:lvl1pPr>
          </a:lstStyle>
          <a:p>
            <a:endParaRPr lang="en-AU" dirty="0"/>
          </a:p>
        </p:txBody>
      </p:sp>
      <p:sp>
        <p:nvSpPr>
          <p:cNvPr id="5" name="Holder 5"/>
          <p:cNvSpPr>
            <a:spLocks noGrp="1"/>
          </p:cNvSpPr>
          <p:nvPr>
            <p:ph type="sldNum" sz="quarter" idx="7"/>
          </p:nvPr>
        </p:nvSpPr>
        <p:spPr>
          <a:xfrm>
            <a:off x="6583681" y="4783456"/>
            <a:ext cx="2103120" cy="125979"/>
          </a:xfrm>
          <a:prstGeom prst="rect">
            <a:avLst/>
          </a:prstGeom>
        </p:spPr>
        <p:txBody>
          <a:bodyPr lIns="0" tIns="0" rIns="0" bIns="0"/>
          <a:lstStyle>
            <a:lvl1pPr algn="r">
              <a:defRPr>
                <a:solidFill>
                  <a:srgbClr val="094183"/>
                </a:solidFill>
              </a:defRPr>
            </a:lvl1pPr>
          </a:lstStyle>
          <a:p>
            <a:fld id="{B6F15528-21DE-4FAA-801E-634DDDAF4B2B}" type="slidenum">
              <a:rPr lang="en-AU" smtClean="0"/>
              <a:pPr/>
              <a:t>‹#›</a:t>
            </a:fld>
            <a:endParaRPr lang="en-AU"/>
          </a:p>
        </p:txBody>
      </p:sp>
    </p:spTree>
    <p:extLst>
      <p:ext uri="{BB962C8B-B14F-4D97-AF65-F5344CB8AC3E}">
        <p14:creationId xmlns:p14="http://schemas.microsoft.com/office/powerpoint/2010/main" val="3358167012"/>
      </p:ext>
    </p:extLst>
  </p:cSld>
  <p:clrMapOvr>
    <a:masterClrMapping/>
  </p:clrMapOvr>
  <p:extLst>
    <p:ext uri="{DCECCB84-F9BA-43D5-87BE-67443E8EF086}">
      <p15:sldGuideLst xmlns:p15="http://schemas.microsoft.com/office/powerpoint/2012/main">
        <p15:guide id="1" pos="4220">
          <p15:clr>
            <a:srgbClr val="FBAE40"/>
          </p15:clr>
        </p15:guide>
        <p15:guide id="2" pos="8444">
          <p15:clr>
            <a:srgbClr val="FBAE40"/>
          </p15:clr>
        </p15:guide>
        <p15:guide id="3" orient="horz" pos="2362">
          <p15:clr>
            <a:srgbClr val="FBAE40"/>
          </p15:clr>
        </p15:guide>
        <p15:guide id="4" orient="horz" pos="476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17464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196403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811248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5587599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4348174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618155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6684997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281944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906382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07066" y="4199422"/>
            <a:ext cx="1522745" cy="720000"/>
          </a:xfrm>
          <a:prstGeom prst="rect">
            <a:avLst/>
          </a:prstGeom>
        </p:spPr>
      </p:pic>
      <p:pic>
        <p:nvPicPr>
          <p:cNvPr id="2" name="Picture 1">
            <a:extLst>
              <a:ext uri="{FF2B5EF4-FFF2-40B4-BE49-F238E27FC236}">
                <a16:creationId xmlns:a16="http://schemas.microsoft.com/office/drawing/2014/main" id="{33DA877A-58B2-9F6E-3FBD-ABBFC367D153}"/>
              </a:ext>
            </a:extLst>
          </p:cNvPr>
          <p:cNvPicPr>
            <a:picLocks noChangeAspect="1"/>
          </p:cNvPicPr>
          <p:nvPr userDrawn="1"/>
        </p:nvPicPr>
        <p:blipFill>
          <a:blip r:embed="rId3"/>
          <a:stretch>
            <a:fillRect/>
          </a:stretch>
        </p:blipFill>
        <p:spPr>
          <a:xfrm>
            <a:off x="8062629" y="4000262"/>
            <a:ext cx="1081371" cy="1091768"/>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514257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a:extLst>
              <a:ext uri="{FF2B5EF4-FFF2-40B4-BE49-F238E27FC236}">
                <a16:creationId xmlns:a16="http://schemas.microsoft.com/office/drawing/2014/main" id="{9E31894D-BB7F-4DA8-8D6C-C5A7A751EA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A711503A-192E-4575-80CF-A393277570CC}"/>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219593427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pic>
        <p:nvPicPr>
          <p:cNvPr id="8" name="Graphic 7">
            <a:extLst>
              <a:ext uri="{FF2B5EF4-FFF2-40B4-BE49-F238E27FC236}">
                <a16:creationId xmlns:a16="http://schemas.microsoft.com/office/drawing/2014/main" id="{D3F349AB-7817-4CF8-9EFC-2CD503B23F0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7" name="Rectangle 6">
            <a:extLst>
              <a:ext uri="{FF2B5EF4-FFF2-40B4-BE49-F238E27FC236}">
                <a16:creationId xmlns:a16="http://schemas.microsoft.com/office/drawing/2014/main" id="{5BB22E12-9556-46D6-9897-3CA8F81E5AF4}"/>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1222376629"/>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3687" y="413437"/>
            <a:ext cx="4316625" cy="4316625"/>
          </a:xfrm>
          <a:prstGeom prst="rect">
            <a:avLst/>
          </a:prstGeom>
        </p:spPr>
      </p:pic>
      <p:pic>
        <p:nvPicPr>
          <p:cNvPr id="7" name="Graphic 6">
            <a:extLst>
              <a:ext uri="{FF2B5EF4-FFF2-40B4-BE49-F238E27FC236}">
                <a16:creationId xmlns:a16="http://schemas.microsoft.com/office/drawing/2014/main" id="{E2EE9FCB-7566-4817-BC3E-151216DAC545}"/>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51519" y="267494"/>
            <a:ext cx="2731182" cy="684000"/>
          </a:xfrm>
          <a:prstGeom prst="rect">
            <a:avLst/>
          </a:prstGeom>
        </p:spPr>
      </p:pic>
      <p:sp>
        <p:nvSpPr>
          <p:cNvPr id="8" name="Rectangle 7">
            <a:extLst>
              <a:ext uri="{FF2B5EF4-FFF2-40B4-BE49-F238E27FC236}">
                <a16:creationId xmlns:a16="http://schemas.microsoft.com/office/drawing/2014/main" id="{67F65CF7-BE56-42AE-89A3-8632383904C9}"/>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351360208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0484798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05788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6285501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4815066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2495822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500733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3239332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5014072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1" y="4878250"/>
            <a:ext cx="3682598"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0903267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0" y="4878250"/>
            <a:ext cx="5986853"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5484073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5275922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2332496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20738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600878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69002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a:extLst>
              <a:ext uri="{FF2B5EF4-FFF2-40B4-BE49-F238E27FC236}">
                <a16:creationId xmlns:a16="http://schemas.microsoft.com/office/drawing/2014/main" id="{93E1FEB1-B064-4A02-9F41-042BA4A65F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9D8E361E-CD87-443C-800B-4A44210D567D}"/>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10984061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a:p>
        </p:txBody>
      </p:sp>
      <p:pic>
        <p:nvPicPr>
          <p:cNvPr id="7" name="Graphic 6">
            <a:extLst>
              <a:ext uri="{FF2B5EF4-FFF2-40B4-BE49-F238E27FC236}">
                <a16:creationId xmlns:a16="http://schemas.microsoft.com/office/drawing/2014/main" id="{2595896B-47EC-4FA1-B742-A753A24055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1DCE8BE1-B123-4F39-B7B9-5731EE8B58DC}"/>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153425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8416861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pic>
        <p:nvPicPr>
          <p:cNvPr id="8" name="Graphic 7">
            <a:extLst>
              <a:ext uri="{FF2B5EF4-FFF2-40B4-BE49-F238E27FC236}">
                <a16:creationId xmlns:a16="http://schemas.microsoft.com/office/drawing/2014/main" id="{C387BE29-1632-4D81-AE78-54533B5FB70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Tree>
    <p:extLst>
      <p:ext uri="{BB962C8B-B14F-4D97-AF65-F5344CB8AC3E}">
        <p14:creationId xmlns:p14="http://schemas.microsoft.com/office/powerpoint/2010/main" val="178486900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pic>
        <p:nvPicPr>
          <p:cNvPr id="9" name="Graphic 8">
            <a:extLst>
              <a:ext uri="{FF2B5EF4-FFF2-40B4-BE49-F238E27FC236}">
                <a16:creationId xmlns:a16="http://schemas.microsoft.com/office/drawing/2014/main" id="{B1CABD70-4867-48FD-AC0D-DCF015F1BC3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11" name="Rectangle 10">
            <a:extLst>
              <a:ext uri="{FF2B5EF4-FFF2-40B4-BE49-F238E27FC236}">
                <a16:creationId xmlns:a16="http://schemas.microsoft.com/office/drawing/2014/main" id="{3ED3FF37-CBD0-4006-BB03-019DB869F03D}"/>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86475177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5652120" y="470994"/>
            <a:ext cx="3249512" cy="276999"/>
          </a:xfrm>
          <a:prstGeom prst="rect">
            <a:avLst/>
          </a:prstGeom>
        </p:spPr>
        <p:txBody>
          <a:bodyPr wrap="square" lIns="0" tIns="0" rIns="0" bIns="0">
            <a:spAutoFit/>
          </a:bodyPr>
          <a:lstStyle/>
          <a:p>
            <a:pPr algn="r">
              <a:lnSpc>
                <a:spcPct val="90000"/>
              </a:lnSpc>
            </a:pPr>
            <a:r>
              <a:rPr lang="en-AU" sz="1000">
                <a:solidFill>
                  <a:schemeClr val="bg1"/>
                </a:solidFill>
              </a:rPr>
              <a:t>Operated by CSIRO, Australia’s National Science Agency, </a:t>
            </a:r>
            <a:br>
              <a:rPr lang="en-AU" sz="1000">
                <a:solidFill>
                  <a:schemeClr val="bg1"/>
                </a:solidFill>
              </a:rPr>
            </a:br>
            <a:r>
              <a:rPr lang="en-AU" sz="1000">
                <a:solidFill>
                  <a:schemeClr val="bg1"/>
                </a:solidFill>
              </a:rPr>
              <a:t>on behalf of the nation</a:t>
            </a:r>
          </a:p>
        </p:txBody>
      </p:sp>
      <p:pic>
        <p:nvPicPr>
          <p:cNvPr id="8" name="Graphic 7">
            <a:extLst>
              <a:ext uri="{FF2B5EF4-FFF2-40B4-BE49-F238E27FC236}">
                <a16:creationId xmlns:a16="http://schemas.microsoft.com/office/drawing/2014/main" id="{F4E7955D-800C-4935-BA3F-A34E93CC020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20" y="267494"/>
            <a:ext cx="2731182" cy="684000"/>
          </a:xfrm>
          <a:prstGeom prst="rect">
            <a:avLst/>
          </a:prstGeom>
        </p:spPr>
      </p:pic>
    </p:spTree>
    <p:extLst>
      <p:ext uri="{BB962C8B-B14F-4D97-AF65-F5344CB8AC3E}">
        <p14:creationId xmlns:p14="http://schemas.microsoft.com/office/powerpoint/2010/main" val="174621933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8463922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647519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6642754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419339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9954104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5488702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71321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8650663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6351679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07157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07835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5760640"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pic>
        <p:nvPicPr>
          <p:cNvPr id="7" name="Graphic 6">
            <a:extLst>
              <a:ext uri="{FF2B5EF4-FFF2-40B4-BE49-F238E27FC236}">
                <a16:creationId xmlns:a16="http://schemas.microsoft.com/office/drawing/2014/main" id="{E95FEBB1-2FB4-404D-B517-C1502B5932F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9" name="Rectangle 8">
            <a:extLst>
              <a:ext uri="{FF2B5EF4-FFF2-40B4-BE49-F238E27FC236}">
                <a16:creationId xmlns:a16="http://schemas.microsoft.com/office/drawing/2014/main" id="{F93F3E07-2251-45C6-9608-F9B7BC275A58}"/>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7209231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576064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826E1E94-9471-4672-BA14-8DD18A74FB5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8" name="Rectangle 7">
            <a:extLst>
              <a:ext uri="{FF2B5EF4-FFF2-40B4-BE49-F238E27FC236}">
                <a16:creationId xmlns:a16="http://schemas.microsoft.com/office/drawing/2014/main" id="{1CBBD1A7-F5C4-41D4-8812-4A43FA84033A}"/>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6167468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09831" y="411510"/>
            <a:ext cx="4324337"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6" name="Picture 5">
            <a:extLst>
              <a:ext uri="{FF2B5EF4-FFF2-40B4-BE49-F238E27FC236}">
                <a16:creationId xmlns:a16="http://schemas.microsoft.com/office/drawing/2014/main" id="{CD406DC2-4C63-CE6E-8989-E5CBD84A96E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1760" y="411510"/>
            <a:ext cx="4320479" cy="4320479"/>
          </a:xfrm>
          <a:prstGeom prst="rect">
            <a:avLst/>
          </a:prstGeom>
        </p:spPr>
      </p:pic>
    </p:spTree>
    <p:extLst>
      <p:ext uri="{BB962C8B-B14F-4D97-AF65-F5344CB8AC3E}">
        <p14:creationId xmlns:p14="http://schemas.microsoft.com/office/powerpoint/2010/main" val="407121077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C">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3" name="Picture 2">
            <a:extLst>
              <a:ext uri="{FF2B5EF4-FFF2-40B4-BE49-F238E27FC236}">
                <a16:creationId xmlns:a16="http://schemas.microsoft.com/office/drawing/2014/main" id="{D5A1AF00-555A-4FD8-DF4E-B5BCF4779C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11759" y="409582"/>
            <a:ext cx="4320479" cy="4320479"/>
          </a:xfrm>
          <a:prstGeom prst="rect">
            <a:avLst/>
          </a:prstGeom>
        </p:spPr>
      </p:pic>
    </p:spTree>
    <p:extLst>
      <p:ext uri="{BB962C8B-B14F-4D97-AF65-F5344CB8AC3E}">
        <p14:creationId xmlns:p14="http://schemas.microsoft.com/office/powerpoint/2010/main" val="25078418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4441685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5" name="Picture 4">
            <a:extLst>
              <a:ext uri="{FF2B5EF4-FFF2-40B4-BE49-F238E27FC236}">
                <a16:creationId xmlns:a16="http://schemas.microsoft.com/office/drawing/2014/main" id="{D2C90276-62BF-55D4-CEF4-D7FFC9C5977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1759" y="411510"/>
            <a:ext cx="4320479" cy="4320479"/>
          </a:xfrm>
          <a:prstGeom prst="rect">
            <a:avLst/>
          </a:prstGeom>
        </p:spPr>
      </p:pic>
    </p:spTree>
    <p:extLst>
      <p:ext uri="{BB962C8B-B14F-4D97-AF65-F5344CB8AC3E}">
        <p14:creationId xmlns:p14="http://schemas.microsoft.com/office/powerpoint/2010/main" val="3453430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675278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655591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9981370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172253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1497607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8505885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9510724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half horizontal image (about us only)">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2767500"/>
            <a:ext cx="9143999" cy="23760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4" name="Title 3"/>
          <p:cNvSpPr>
            <a:spLocks noGrp="1"/>
          </p:cNvSpPr>
          <p:nvPr>
            <p:ph type="title"/>
          </p:nvPr>
        </p:nvSpPr>
        <p:spPr>
          <a:xfrm>
            <a:off x="251520" y="805458"/>
            <a:ext cx="8640960" cy="639365"/>
          </a:xfrm>
        </p:spPr>
        <p:txBody>
          <a:bodyPr/>
          <a:lstStyle/>
          <a:p>
            <a:r>
              <a:rPr lang="en-US"/>
              <a:t>Click to edit Master title style</a:t>
            </a:r>
            <a:endParaRPr lang="en-AU"/>
          </a:p>
        </p:txBody>
      </p:sp>
    </p:spTree>
    <p:extLst>
      <p:ext uri="{BB962C8B-B14F-4D97-AF65-F5344CB8AC3E}">
        <p14:creationId xmlns:p14="http://schemas.microsoft.com/office/powerpoint/2010/main" val="26154370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1" y="4878250"/>
            <a:ext cx="3682598"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23512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2.emf"/><Relationship Id="rId2" Type="http://schemas.openxmlformats.org/officeDocument/2006/relationships/slideLayout" Target="../slideLayouts/slideLayout37.xml"/><Relationship Id="rId16"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image" Target="../media/image6.pn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heme" Target="../theme/theme4.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image" Target="../media/image7.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image" Target="../media/image7.sv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image" Target="../media/image6.png"/><Relationship Id="rId2" Type="http://schemas.openxmlformats.org/officeDocument/2006/relationships/slideLayout" Target="../slideLayouts/slideLayout71.xml"/><Relationship Id="rId16" Type="http://schemas.openxmlformats.org/officeDocument/2006/relationships/theme" Target="../theme/theme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image" Target="../media/image9.emf"/><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theme" Target="../theme/theme6.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image" Target="../media/image9.emf"/><Relationship Id="rId2" Type="http://schemas.openxmlformats.org/officeDocument/2006/relationships/slideLayout" Target="../slideLayouts/slideLayout109.xml"/><Relationship Id="rId16" Type="http://schemas.openxmlformats.org/officeDocument/2006/relationships/theme" Target="../theme/theme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828" r:id="rId20"/>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Graphic 9">
            <a:extLst>
              <a:ext uri="{FF2B5EF4-FFF2-40B4-BE49-F238E27FC236}">
                <a16:creationId xmlns:a16="http://schemas.microsoft.com/office/drawing/2014/main" id="{88F4E070-DE66-4ABC-A8F6-3559DD6EA35B}"/>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51519" y="195486"/>
            <a:ext cx="1768081" cy="442800"/>
          </a:xfrm>
          <a:prstGeom prst="rect">
            <a:avLst/>
          </a:prstGeom>
        </p:spPr>
      </p:pic>
    </p:spTree>
    <p:extLst>
      <p:ext uri="{BB962C8B-B14F-4D97-AF65-F5344CB8AC3E}">
        <p14:creationId xmlns:p14="http://schemas.microsoft.com/office/powerpoint/2010/main" val="190495752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Graphic 9">
            <a:extLst>
              <a:ext uri="{FF2B5EF4-FFF2-40B4-BE49-F238E27FC236}">
                <a16:creationId xmlns:a16="http://schemas.microsoft.com/office/drawing/2014/main" id="{E48BB93D-47BD-4299-AC60-ADD2BF55C87B}"/>
              </a:ext>
              <a:ext uri="{C183D7F6-B498-43B3-948B-1728B52AA6E4}">
                <adec:decorative xmlns:adec="http://schemas.microsoft.com/office/drawing/2017/decorative" val="1"/>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153901" y="4561228"/>
            <a:ext cx="1768081" cy="442800"/>
          </a:xfrm>
          <a:prstGeom prst="rect">
            <a:avLst/>
          </a:prstGeom>
        </p:spPr>
      </p:pic>
    </p:spTree>
    <p:extLst>
      <p:ext uri="{BB962C8B-B14F-4D97-AF65-F5344CB8AC3E}">
        <p14:creationId xmlns:p14="http://schemas.microsoft.com/office/powerpoint/2010/main" val="364284643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824" r:id="rId4"/>
    <p:sldLayoutId id="2147483826" r:id="rId5"/>
    <p:sldLayoutId id="2147483825" r:id="rId6"/>
    <p:sldLayoutId id="2147483713" r:id="rId7"/>
    <p:sldLayoutId id="2147483714" r:id="rId8"/>
    <p:sldLayoutId id="2147483715" r:id="rId9"/>
    <p:sldLayoutId id="2147483716" r:id="rId10"/>
    <p:sldLayoutId id="2147483717" r:id="rId11"/>
    <p:sldLayoutId id="2147483718" r:id="rId12"/>
    <p:sldLayoutId id="2147483719" r:id="rId13"/>
    <p:sldLayoutId id="2147483827"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33.sv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hyperlink" Target="https://arxiv.org/abs/2009.11698" TargetMode="External"/><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3.xml"/><Relationship Id="rId5" Type="http://schemas.openxmlformats.org/officeDocument/2006/relationships/image" Target="../media/image49.jpe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eldonIO/alibi" TargetMode="External"/><Relationship Id="rId7" Type="http://schemas.openxmlformats.org/officeDocument/2006/relationships/hyperlink" Target="https://github.com/interpretml/interpret"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hyperlink" Target="https://github.com/Trusted-AI/AIX360" TargetMode="External"/><Relationship Id="rId5" Type="http://schemas.openxmlformats.org/officeDocument/2006/relationships/hyperlink" Target="https://github.com/ModelOriented/DALEX" TargetMode="External"/><Relationship Id="rId4" Type="http://schemas.openxmlformats.org/officeDocument/2006/relationships/hyperlink" Target="https://github.com/pytorch/captu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hyperlink" Target="https://doi.org/10.1145/3313107"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58.jpe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3.xm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26.jpeg"/><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58.jpeg"/><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3" Type="http://schemas.openxmlformats.org/officeDocument/2006/relationships/hyperlink" Target="http://arxiv.org/abs/2410.21183" TargetMode="External"/><Relationship Id="rId2" Type="http://schemas.openxmlformats.org/officeDocument/2006/relationships/hyperlink" Target="http://arxiv.org/abs/2410.04253" TargetMode="External"/><Relationship Id="rId1" Type="http://schemas.openxmlformats.org/officeDocument/2006/relationships/slideLayout" Target="../slideLayouts/slideLayout23.xml"/><Relationship Id="rId4" Type="http://schemas.openxmlformats.org/officeDocument/2006/relationships/hyperlink" Target="https://aisel.aisnet.org/icis2024/lit_review/lit_review/1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hyperlink" Target="http://www.biz-e-training.com/" TargetMode="External"/><Relationship Id="rId4" Type="http://schemas.openxmlformats.org/officeDocument/2006/relationships/image" Target="../media/image28.jpg"/></Relationships>
</file>

<file path=ppt/slides/_rels/slide8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43.xml"/><Relationship Id="rId5" Type="http://schemas.openxmlformats.org/officeDocument/2006/relationships/image" Target="../media/image58.jpe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38912" y="818212"/>
            <a:ext cx="8366759" cy="868537"/>
          </a:xfrm>
          <a:prstGeom prst="rect">
            <a:avLst/>
          </a:prstGeom>
        </p:spPr>
        <p:txBody>
          <a:bodyPr vert="horz" wrap="square" lIns="0" tIns="6697" rIns="0" bIns="0" rtlCol="0" anchor="t" anchorCtr="0">
            <a:spAutoFit/>
          </a:bodyPr>
          <a:lstStyle/>
          <a:p>
            <a:pPr marL="6697" algn="ctr">
              <a:spcBef>
                <a:spcPts val="53"/>
              </a:spcBef>
            </a:pPr>
            <a:r>
              <a:rPr lang="en-AU" sz="2800" b="1" spc="74" dirty="0">
                <a:solidFill>
                  <a:schemeClr val="bg1"/>
                </a:solidFill>
              </a:rPr>
              <a:t>Tutorial on Human-Centred Explainable AI (HCXAI) </a:t>
            </a:r>
            <a:br>
              <a:rPr lang="en-AU" sz="2800" b="1" spc="74" dirty="0">
                <a:solidFill>
                  <a:schemeClr val="bg1"/>
                </a:solidFill>
              </a:rPr>
            </a:br>
            <a:r>
              <a:rPr lang="en-AU" sz="2800" b="1" i="1" spc="74" dirty="0">
                <a:solidFill>
                  <a:schemeClr val="bg1"/>
                </a:solidFill>
              </a:rPr>
              <a:t>Principles, Guidelines, and Practical Examples</a:t>
            </a:r>
            <a:endParaRPr lang="en-AU" sz="2800" b="1" i="1" dirty="0">
              <a:solidFill>
                <a:schemeClr val="bg1"/>
              </a:solidFill>
            </a:endParaRPr>
          </a:p>
        </p:txBody>
      </p:sp>
      <p:sp>
        <p:nvSpPr>
          <p:cNvPr id="5" name="object 5"/>
          <p:cNvSpPr txBox="1"/>
          <p:nvPr/>
        </p:nvSpPr>
        <p:spPr>
          <a:xfrm>
            <a:off x="1148620" y="2957726"/>
            <a:ext cx="3051071" cy="1102373"/>
          </a:xfrm>
          <a:prstGeom prst="rect">
            <a:avLst/>
          </a:prstGeom>
        </p:spPr>
        <p:txBody>
          <a:bodyPr vert="horz" wrap="square" lIns="0" tIns="18752" rIns="0" bIns="0" rtlCol="0">
            <a:spAutoFit/>
          </a:bodyPr>
          <a:lstStyle/>
          <a:p>
            <a:pPr marL="6697" marR="2679">
              <a:lnSpc>
                <a:spcPts val="2109"/>
              </a:lnSpc>
              <a:spcBef>
                <a:spcPts val="148"/>
              </a:spcBef>
            </a:pPr>
            <a:r>
              <a:rPr lang="en-AU" sz="1600" b="1" dirty="0">
                <a:latin typeface="Arial"/>
                <a:cs typeface="Arial"/>
              </a:rPr>
              <a:t>Dr Ronal Singh</a:t>
            </a:r>
          </a:p>
          <a:p>
            <a:pPr marL="6697" marR="2679">
              <a:lnSpc>
                <a:spcPts val="2109"/>
              </a:lnSpc>
              <a:spcBef>
                <a:spcPts val="148"/>
              </a:spcBef>
            </a:pPr>
            <a:r>
              <a:rPr lang="en-AU" sz="1400" dirty="0">
                <a:latin typeface="Arial"/>
                <a:cs typeface="Arial"/>
              </a:rPr>
              <a:t>Research Scientist</a:t>
            </a:r>
          </a:p>
          <a:p>
            <a:pPr marL="6697" marR="2679">
              <a:lnSpc>
                <a:spcPts val="2109"/>
              </a:lnSpc>
              <a:spcBef>
                <a:spcPts val="148"/>
              </a:spcBef>
            </a:pPr>
            <a:r>
              <a:rPr lang="en-AU" sz="1200" dirty="0">
                <a:latin typeface="Arial"/>
                <a:cs typeface="Arial"/>
              </a:rPr>
              <a:t>Human-Centric Security &amp; CINTEL FSP,</a:t>
            </a:r>
          </a:p>
          <a:p>
            <a:pPr marL="6697" marR="2679">
              <a:lnSpc>
                <a:spcPts val="2109"/>
              </a:lnSpc>
              <a:spcBef>
                <a:spcPts val="148"/>
              </a:spcBef>
            </a:pPr>
            <a:r>
              <a:rPr lang="en-AU" sz="1200" dirty="0">
                <a:latin typeface="Arial"/>
                <a:cs typeface="Arial"/>
              </a:rPr>
              <a:t>CSIRO's Data61</a:t>
            </a:r>
            <a:endParaRPr sz="1200" dirty="0">
              <a:latin typeface="Arial"/>
              <a:cs typeface="Arial"/>
            </a:endParaRPr>
          </a:p>
        </p:txBody>
      </p:sp>
      <p:sp>
        <p:nvSpPr>
          <p:cNvPr id="7" name="object 5">
            <a:extLst>
              <a:ext uri="{FF2B5EF4-FFF2-40B4-BE49-F238E27FC236}">
                <a16:creationId xmlns:a16="http://schemas.microsoft.com/office/drawing/2014/main" id="{9901EB6E-B19B-076B-B501-4D6445E4EB85}"/>
              </a:ext>
            </a:extLst>
          </p:cNvPr>
          <p:cNvSpPr txBox="1"/>
          <p:nvPr/>
        </p:nvSpPr>
        <p:spPr>
          <a:xfrm>
            <a:off x="4330996" y="2970024"/>
            <a:ext cx="3937592" cy="1099424"/>
          </a:xfrm>
          <a:prstGeom prst="rect">
            <a:avLst/>
          </a:prstGeom>
        </p:spPr>
        <p:txBody>
          <a:bodyPr vert="horz" wrap="square" lIns="0" tIns="18752" rIns="0" bIns="0" rtlCol="0">
            <a:spAutoFit/>
          </a:bodyPr>
          <a:lstStyle/>
          <a:p>
            <a:pPr marL="6697" marR="2679">
              <a:lnSpc>
                <a:spcPts val="2109"/>
              </a:lnSpc>
              <a:spcBef>
                <a:spcPts val="148"/>
              </a:spcBef>
            </a:pPr>
            <a:r>
              <a:rPr lang="en-AU" sz="1600" b="1" dirty="0">
                <a:latin typeface="Arial"/>
                <a:cs typeface="Arial"/>
              </a:rPr>
              <a:t>Prof Tim Miller</a:t>
            </a:r>
          </a:p>
          <a:p>
            <a:pPr marL="6697" marR="2679">
              <a:lnSpc>
                <a:spcPts val="2109"/>
              </a:lnSpc>
              <a:spcBef>
                <a:spcPts val="148"/>
              </a:spcBef>
            </a:pPr>
            <a:r>
              <a:rPr lang="en-AU" sz="1400" dirty="0">
                <a:latin typeface="Arial"/>
                <a:cs typeface="Arial"/>
              </a:rPr>
              <a:t>Professor of AI</a:t>
            </a:r>
          </a:p>
          <a:p>
            <a:pPr marL="6697" marR="2679">
              <a:lnSpc>
                <a:spcPts val="2109"/>
              </a:lnSpc>
              <a:spcBef>
                <a:spcPts val="148"/>
              </a:spcBef>
            </a:pPr>
            <a:r>
              <a:rPr lang="en-AU" sz="1200" dirty="0">
                <a:latin typeface="Arial"/>
                <a:cs typeface="Arial"/>
              </a:rPr>
              <a:t>School of Electrical Engineering and Computer Science</a:t>
            </a:r>
          </a:p>
          <a:p>
            <a:pPr marL="6697" marR="2679">
              <a:lnSpc>
                <a:spcPts val="2109"/>
              </a:lnSpc>
              <a:spcBef>
                <a:spcPts val="148"/>
              </a:spcBef>
            </a:pPr>
            <a:r>
              <a:rPr lang="en-AU" sz="1200" dirty="0">
                <a:latin typeface="Arial"/>
                <a:cs typeface="Arial"/>
              </a:rPr>
              <a:t>The University of Queensland</a:t>
            </a:r>
            <a:endParaRPr sz="1200" dirty="0">
              <a:latin typeface="Arial"/>
              <a:cs typeface="Arial"/>
            </a:endParaRPr>
          </a:p>
        </p:txBody>
      </p:sp>
      <p:sp>
        <p:nvSpPr>
          <p:cNvPr id="4" name="TextBox 3">
            <a:extLst>
              <a:ext uri="{FF2B5EF4-FFF2-40B4-BE49-F238E27FC236}">
                <a16:creationId xmlns:a16="http://schemas.microsoft.com/office/drawing/2014/main" id="{2D5929C3-3EC7-B85F-D437-E8E6A0C33208}"/>
              </a:ext>
            </a:extLst>
          </p:cNvPr>
          <p:cNvSpPr txBox="1"/>
          <p:nvPr/>
        </p:nvSpPr>
        <p:spPr>
          <a:xfrm>
            <a:off x="438912" y="1739192"/>
            <a:ext cx="8366758" cy="584775"/>
          </a:xfrm>
          <a:prstGeom prst="rect">
            <a:avLst/>
          </a:prstGeom>
          <a:noFill/>
        </p:spPr>
        <p:txBody>
          <a:bodyPr wrap="square">
            <a:spAutoFit/>
          </a:bodyPr>
          <a:lstStyle/>
          <a:p>
            <a:pPr algn="ctr"/>
            <a:r>
              <a:rPr lang="en-AU" sz="1600" b="1" i="0" cap="all" dirty="0">
                <a:solidFill>
                  <a:schemeClr val="accent6">
                    <a:lumMod val="75000"/>
                  </a:schemeClr>
                </a:solidFill>
                <a:effectLst/>
                <a:latin typeface="Open Sans" panose="020B0606030504020204" pitchFamily="34" charset="0"/>
              </a:rPr>
              <a:t>The 22nd Australasian Data Science and Machine Learning Conference (AusDM’24) | </a:t>
            </a:r>
            <a:r>
              <a:rPr lang="en-AU" sz="1600" b="1" i="0" dirty="0">
                <a:solidFill>
                  <a:schemeClr val="accent6">
                    <a:lumMod val="75000"/>
                  </a:schemeClr>
                </a:solidFill>
                <a:effectLst/>
                <a:latin typeface="Open Sans" panose="020B0606030504020204" pitchFamily="34" charset="0"/>
              </a:rPr>
              <a:t>Melbourne, Australia | 25-27 November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64C94BA5-C7A6-ADA0-BB3B-1E4D67E4FB9E}"/>
            </a:ext>
          </a:extLst>
        </p:cNvPr>
        <p:cNvGrpSpPr/>
        <p:nvPr/>
      </p:nvGrpSpPr>
      <p:grpSpPr>
        <a:xfrm>
          <a:off x="0" y="0"/>
          <a:ext cx="0" cy="0"/>
          <a:chOff x="0" y="0"/>
          <a:chExt cx="0" cy="0"/>
        </a:xfrm>
      </p:grpSpPr>
      <p:sp>
        <p:nvSpPr>
          <p:cNvPr id="143" name="Google Shape;143;gad14b25ca6_0_50">
            <a:extLst>
              <a:ext uri="{FF2B5EF4-FFF2-40B4-BE49-F238E27FC236}">
                <a16:creationId xmlns:a16="http://schemas.microsoft.com/office/drawing/2014/main" id="{F33D19D0-E834-1857-EF76-C262AF9F8F70}"/>
              </a:ext>
            </a:extLst>
          </p:cNvPr>
          <p:cNvSpPr txBox="1">
            <a:spLocks noGrp="1"/>
          </p:cNvSpPr>
          <p:nvPr>
            <p:ph type="title"/>
          </p:nvPr>
        </p:nvSpPr>
        <p:spPr>
          <a:xfrm>
            <a:off x="1554666" y="84958"/>
            <a:ext cx="7128590" cy="745706"/>
          </a:xfrm>
          <a:prstGeom prst="rect">
            <a:avLst/>
          </a:prstGeom>
        </p:spPr>
        <p:txBody>
          <a:bodyPr spcFirstLastPara="1" vert="horz" wrap="square" lIns="51427" tIns="25706" rIns="51427" bIns="25706" rtlCol="0" anchor="ctr" anchorCtr="0">
            <a:noAutofit/>
          </a:bodyPr>
          <a:lstStyle/>
          <a:p>
            <a:pPr>
              <a:spcBef>
                <a:spcPts val="0"/>
              </a:spcBef>
            </a:pPr>
            <a:r>
              <a:rPr lang="en-AU" sz="2400" dirty="0"/>
              <a:t>What is Explainable AI?</a:t>
            </a:r>
            <a:endParaRPr sz="2400" dirty="0"/>
          </a:p>
        </p:txBody>
      </p:sp>
      <p:sp>
        <p:nvSpPr>
          <p:cNvPr id="145" name="Google Shape;145;gad14b25ca6_0_50">
            <a:extLst>
              <a:ext uri="{FF2B5EF4-FFF2-40B4-BE49-F238E27FC236}">
                <a16:creationId xmlns:a16="http://schemas.microsoft.com/office/drawing/2014/main" id="{B9FFF415-C2A1-2E20-84F0-DAAB3FAAB800}"/>
              </a:ext>
            </a:extLst>
          </p:cNvPr>
          <p:cNvSpPr/>
          <p:nvPr/>
        </p:nvSpPr>
        <p:spPr>
          <a:xfrm>
            <a:off x="3199322" y="1663957"/>
            <a:ext cx="1323083"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pic>
        <p:nvPicPr>
          <p:cNvPr id="2" name="Picture 16" descr="Free Fracture Bone Xray photo and picture">
            <a:extLst>
              <a:ext uri="{FF2B5EF4-FFF2-40B4-BE49-F238E27FC236}">
                <a16:creationId xmlns:a16="http://schemas.microsoft.com/office/drawing/2014/main" id="{796FD0FE-293F-1C68-0B89-C8ADBB29E92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149" b="16001"/>
          <a:stretch/>
        </p:blipFill>
        <p:spPr bwMode="auto">
          <a:xfrm>
            <a:off x="785017" y="1264894"/>
            <a:ext cx="1323083" cy="135081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53;gad14b25ca6_0_50">
            <a:extLst>
              <a:ext uri="{FF2B5EF4-FFF2-40B4-BE49-F238E27FC236}">
                <a16:creationId xmlns:a16="http://schemas.microsoft.com/office/drawing/2014/main" id="{2F695EFA-08B9-6976-8F04-4350DF8F59F8}"/>
              </a:ext>
            </a:extLst>
          </p:cNvPr>
          <p:cNvSpPr txBox="1"/>
          <p:nvPr/>
        </p:nvSpPr>
        <p:spPr>
          <a:xfrm>
            <a:off x="4773528" y="1507519"/>
            <a:ext cx="2017131" cy="269217"/>
          </a:xfrm>
          <a:prstGeom prst="rect">
            <a:avLst/>
          </a:prstGeom>
          <a:noFill/>
          <a:ln>
            <a:noFill/>
          </a:ln>
        </p:spPr>
        <p:txBody>
          <a:bodyPr spcFirstLastPara="1" wrap="square" lIns="51427" tIns="51427" rIns="51427" bIns="51427" anchor="t" anchorCtr="0">
            <a:noAutofit/>
          </a:bodyPr>
          <a:lstStyle/>
          <a:p>
            <a:r>
              <a:rPr lang="en-US" sz="1400" b="1" i="1" dirty="0">
                <a:solidFill>
                  <a:schemeClr val="bg1">
                    <a:lumMod val="75000"/>
                  </a:schemeClr>
                </a:solidFill>
                <a:latin typeface="Cambria"/>
                <a:ea typeface="Cambria"/>
                <a:cs typeface="Cambria"/>
                <a:sym typeface="Cambria"/>
              </a:rPr>
              <a:t>Prediction = Fracture</a:t>
            </a:r>
            <a:endParaRPr sz="1400" b="1" i="1" dirty="0">
              <a:solidFill>
                <a:schemeClr val="bg1">
                  <a:lumMod val="75000"/>
                </a:schemeClr>
              </a:solidFill>
              <a:latin typeface="Cambria"/>
              <a:ea typeface="Cambria"/>
              <a:cs typeface="Cambria"/>
              <a:sym typeface="Cambria"/>
            </a:endParaRPr>
          </a:p>
        </p:txBody>
      </p:sp>
      <p:pic>
        <p:nvPicPr>
          <p:cNvPr id="14340" name="Picture 4">
            <a:extLst>
              <a:ext uri="{FF2B5EF4-FFF2-40B4-BE49-F238E27FC236}">
                <a16:creationId xmlns:a16="http://schemas.microsoft.com/office/drawing/2014/main" id="{27E268C0-6DBE-AE15-20A3-0864F8525C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13" t="14876" r="18049" b="14656"/>
          <a:stretch/>
        </p:blipFill>
        <p:spPr bwMode="auto">
          <a:xfrm>
            <a:off x="7043984" y="1567446"/>
            <a:ext cx="706245" cy="7457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B26D5F1B-9CC1-BBCE-2897-63249C4EC089}"/>
              </a:ext>
            </a:extLst>
          </p:cNvPr>
          <p:cNvCxnSpPr>
            <a:stCxn id="2" idx="3"/>
            <a:endCxn id="145" idx="1"/>
          </p:cNvCxnSpPr>
          <p:nvPr/>
        </p:nvCxnSpPr>
        <p:spPr>
          <a:xfrm flipV="1">
            <a:off x="2108100" y="1940299"/>
            <a:ext cx="109122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1B305CE3-FDF0-BA03-149B-EA414F51DDC9}"/>
              </a:ext>
            </a:extLst>
          </p:cNvPr>
          <p:cNvCxnSpPr>
            <a:cxnSpLocks/>
          </p:cNvCxnSpPr>
          <p:nvPr/>
        </p:nvCxnSpPr>
        <p:spPr>
          <a:xfrm>
            <a:off x="4522405" y="1843655"/>
            <a:ext cx="2521579" cy="0"/>
          </a:xfrm>
          <a:prstGeom prst="straightConnector1">
            <a:avLst/>
          </a:prstGeom>
          <a:ln>
            <a:solidFill>
              <a:schemeClr val="bg1">
                <a:lumMod val="85000"/>
              </a:schemeClr>
            </a:solidFill>
            <a:tailEnd type="triangle"/>
          </a:ln>
        </p:spPr>
        <p:style>
          <a:lnRef idx="2">
            <a:schemeClr val="dk1"/>
          </a:lnRef>
          <a:fillRef idx="0">
            <a:schemeClr val="dk1"/>
          </a:fillRef>
          <a:effectRef idx="1">
            <a:schemeClr val="dk1"/>
          </a:effectRef>
          <a:fontRef idx="minor">
            <a:schemeClr val="tx1"/>
          </a:fontRef>
        </p:style>
      </p:cxnSp>
      <p:pic>
        <p:nvPicPr>
          <p:cNvPr id="11" name="Graphic 10" descr="Question Mark with solid fill">
            <a:extLst>
              <a:ext uri="{FF2B5EF4-FFF2-40B4-BE49-F238E27FC236}">
                <a16:creationId xmlns:a16="http://schemas.microsoft.com/office/drawing/2014/main" id="{EC258612-0924-057A-F75B-1DBD59CBD6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1587" y="2077997"/>
            <a:ext cx="364583" cy="364583"/>
          </a:xfrm>
          <a:prstGeom prst="rect">
            <a:avLst/>
          </a:prstGeom>
        </p:spPr>
      </p:pic>
      <p:cxnSp>
        <p:nvCxnSpPr>
          <p:cNvPr id="12" name="Straight Arrow Connector 11">
            <a:extLst>
              <a:ext uri="{FF2B5EF4-FFF2-40B4-BE49-F238E27FC236}">
                <a16:creationId xmlns:a16="http://schemas.microsoft.com/office/drawing/2014/main" id="{CCE8F002-EE44-287E-C8C2-3BC38327B71E}"/>
              </a:ext>
            </a:extLst>
          </p:cNvPr>
          <p:cNvCxnSpPr>
            <a:cxnSpLocks/>
          </p:cNvCxnSpPr>
          <p:nvPr/>
        </p:nvCxnSpPr>
        <p:spPr>
          <a:xfrm flipH="1">
            <a:off x="4516192" y="2077997"/>
            <a:ext cx="25277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Google Shape;145;gad14b25ca6_0_50">
            <a:extLst>
              <a:ext uri="{FF2B5EF4-FFF2-40B4-BE49-F238E27FC236}">
                <a16:creationId xmlns:a16="http://schemas.microsoft.com/office/drawing/2014/main" id="{B8B5EC09-95B9-7EF6-71B6-AEE23B658CC2}"/>
              </a:ext>
            </a:extLst>
          </p:cNvPr>
          <p:cNvSpPr/>
          <p:nvPr/>
        </p:nvSpPr>
        <p:spPr>
          <a:xfrm>
            <a:off x="3199322" y="3433812"/>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sp>
        <p:nvSpPr>
          <p:cNvPr id="17" name="Google Shape;153;gad14b25ca6_0_50">
            <a:extLst>
              <a:ext uri="{FF2B5EF4-FFF2-40B4-BE49-F238E27FC236}">
                <a16:creationId xmlns:a16="http://schemas.microsoft.com/office/drawing/2014/main" id="{12E53B32-0AE3-92DF-7796-09EE95DB52BA}"/>
              </a:ext>
            </a:extLst>
          </p:cNvPr>
          <p:cNvSpPr txBox="1"/>
          <p:nvPr/>
        </p:nvSpPr>
        <p:spPr>
          <a:xfrm>
            <a:off x="4702416" y="3277374"/>
            <a:ext cx="1783443" cy="269217"/>
          </a:xfrm>
          <a:prstGeom prst="rect">
            <a:avLst/>
          </a:prstGeom>
          <a:noFill/>
          <a:ln>
            <a:noFill/>
          </a:ln>
        </p:spPr>
        <p:txBody>
          <a:bodyPr spcFirstLastPara="1" wrap="square" lIns="51427" tIns="51427" rIns="51427" bIns="51427" anchor="t" anchorCtr="0">
            <a:noAutofit/>
          </a:bodyPr>
          <a:lstStyle/>
          <a:p>
            <a:r>
              <a:rPr lang="en-US" sz="1400" b="1" i="1" dirty="0">
                <a:solidFill>
                  <a:schemeClr val="bg1">
                    <a:lumMod val="75000"/>
                  </a:schemeClr>
                </a:solidFill>
                <a:latin typeface="Cambria"/>
                <a:ea typeface="Cambria"/>
                <a:cs typeface="Cambria"/>
                <a:sym typeface="Cambria"/>
              </a:rPr>
              <a:t>Prediction = Benign</a:t>
            </a:r>
            <a:endParaRPr sz="1400" b="1" i="1" dirty="0">
              <a:solidFill>
                <a:schemeClr val="bg1">
                  <a:lumMod val="75000"/>
                </a:schemeClr>
              </a:solidFill>
              <a:latin typeface="Cambria"/>
              <a:ea typeface="Cambria"/>
              <a:cs typeface="Cambria"/>
              <a:sym typeface="Cambria"/>
            </a:endParaRPr>
          </a:p>
        </p:txBody>
      </p:sp>
      <p:cxnSp>
        <p:nvCxnSpPr>
          <p:cNvPr id="19" name="Straight Arrow Connector 18">
            <a:extLst>
              <a:ext uri="{FF2B5EF4-FFF2-40B4-BE49-F238E27FC236}">
                <a16:creationId xmlns:a16="http://schemas.microsoft.com/office/drawing/2014/main" id="{496CC64D-CB2D-AB79-037D-B3E638EE0117}"/>
              </a:ext>
            </a:extLst>
          </p:cNvPr>
          <p:cNvCxnSpPr>
            <a:cxnSpLocks/>
            <a:endCxn id="16" idx="1"/>
          </p:cNvCxnSpPr>
          <p:nvPr/>
        </p:nvCxnSpPr>
        <p:spPr>
          <a:xfrm flipV="1">
            <a:off x="2036988" y="3710154"/>
            <a:ext cx="116233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11333483-0AE9-7716-1E78-0603188AAB27}"/>
              </a:ext>
            </a:extLst>
          </p:cNvPr>
          <p:cNvCxnSpPr>
            <a:cxnSpLocks/>
          </p:cNvCxnSpPr>
          <p:nvPr/>
        </p:nvCxnSpPr>
        <p:spPr>
          <a:xfrm>
            <a:off x="4516192" y="3613510"/>
            <a:ext cx="2167101" cy="0"/>
          </a:xfrm>
          <a:prstGeom prst="straightConnector1">
            <a:avLst/>
          </a:prstGeom>
          <a:ln>
            <a:solidFill>
              <a:schemeClr val="bg1">
                <a:lumMod val="85000"/>
              </a:schemeClr>
            </a:solidFill>
            <a:tailEnd type="triangle"/>
          </a:ln>
        </p:spPr>
        <p:style>
          <a:lnRef idx="2">
            <a:schemeClr val="dk1"/>
          </a:lnRef>
          <a:fillRef idx="0">
            <a:schemeClr val="dk1"/>
          </a:fillRef>
          <a:effectRef idx="1">
            <a:schemeClr val="dk1"/>
          </a:effectRef>
          <a:fontRef idx="minor">
            <a:schemeClr val="tx1"/>
          </a:fontRef>
        </p:style>
      </p:cxnSp>
      <p:pic>
        <p:nvPicPr>
          <p:cNvPr id="21" name="Graphic 20" descr="Question Mark with solid fill">
            <a:extLst>
              <a:ext uri="{FF2B5EF4-FFF2-40B4-BE49-F238E27FC236}">
                <a16:creationId xmlns:a16="http://schemas.microsoft.com/office/drawing/2014/main" id="{D06E1F36-B681-F99B-9D84-7905F5298C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8461" y="3848688"/>
            <a:ext cx="364583" cy="364583"/>
          </a:xfrm>
          <a:prstGeom prst="rect">
            <a:avLst/>
          </a:prstGeom>
        </p:spPr>
      </p:pic>
      <p:cxnSp>
        <p:nvCxnSpPr>
          <p:cNvPr id="22" name="Straight Arrow Connector 21">
            <a:extLst>
              <a:ext uri="{FF2B5EF4-FFF2-40B4-BE49-F238E27FC236}">
                <a16:creationId xmlns:a16="http://schemas.microsoft.com/office/drawing/2014/main" id="{E8F034B4-88C4-A216-499B-7D6E28156BE4}"/>
              </a:ext>
            </a:extLst>
          </p:cNvPr>
          <p:cNvCxnSpPr>
            <a:cxnSpLocks/>
          </p:cNvCxnSpPr>
          <p:nvPr/>
        </p:nvCxnSpPr>
        <p:spPr>
          <a:xfrm flipH="1">
            <a:off x="4516192" y="3847852"/>
            <a:ext cx="21664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490479EA-AE9A-5540-066A-4878A085C58E}"/>
              </a:ext>
            </a:extLst>
          </p:cNvPr>
          <p:cNvPicPr>
            <a:picLocks noChangeAspect="1"/>
          </p:cNvPicPr>
          <p:nvPr/>
        </p:nvPicPr>
        <p:blipFill>
          <a:blip r:embed="rId7"/>
          <a:srcRect l="55970" t="58199" r="14949" b="11057"/>
          <a:stretch/>
        </p:blipFill>
        <p:spPr>
          <a:xfrm>
            <a:off x="6682679" y="3255274"/>
            <a:ext cx="1428856" cy="863154"/>
          </a:xfrm>
          <a:prstGeom prst="rect">
            <a:avLst/>
          </a:prstGeom>
        </p:spPr>
      </p:pic>
      <p:cxnSp>
        <p:nvCxnSpPr>
          <p:cNvPr id="25" name="Straight Connector 24">
            <a:extLst>
              <a:ext uri="{FF2B5EF4-FFF2-40B4-BE49-F238E27FC236}">
                <a16:creationId xmlns:a16="http://schemas.microsoft.com/office/drawing/2014/main" id="{5979454A-E722-258A-4AD4-667493D0AC34}"/>
              </a:ext>
            </a:extLst>
          </p:cNvPr>
          <p:cNvCxnSpPr>
            <a:cxnSpLocks/>
          </p:cNvCxnSpPr>
          <p:nvPr/>
        </p:nvCxnSpPr>
        <p:spPr>
          <a:xfrm>
            <a:off x="419489" y="2929053"/>
            <a:ext cx="2198666"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6" name="Google Shape;153;gad14b25ca6_0_50">
            <a:extLst>
              <a:ext uri="{FF2B5EF4-FFF2-40B4-BE49-F238E27FC236}">
                <a16:creationId xmlns:a16="http://schemas.microsoft.com/office/drawing/2014/main" id="{10312382-D405-55E9-3DE2-891FD88FEB44}"/>
              </a:ext>
            </a:extLst>
          </p:cNvPr>
          <p:cNvSpPr txBox="1"/>
          <p:nvPr/>
        </p:nvSpPr>
        <p:spPr>
          <a:xfrm>
            <a:off x="7043984" y="2271343"/>
            <a:ext cx="868436" cy="269217"/>
          </a:xfrm>
          <a:prstGeom prst="rect">
            <a:avLst/>
          </a:prstGeom>
          <a:noFill/>
          <a:ln>
            <a:noFill/>
          </a:ln>
        </p:spPr>
        <p:txBody>
          <a:bodyPr spcFirstLastPara="1" wrap="square" lIns="51427" tIns="51427" rIns="51427" bIns="51427" anchor="t" anchorCtr="0">
            <a:noAutofit/>
          </a:bodyPr>
          <a:lstStyle/>
          <a:p>
            <a:r>
              <a:rPr lang="en-US" sz="1125" dirty="0">
                <a:latin typeface="Cambria"/>
                <a:ea typeface="Cambria"/>
                <a:cs typeface="Cambria"/>
                <a:sym typeface="Cambria"/>
              </a:rPr>
              <a:t>Radiologist</a:t>
            </a:r>
            <a:endParaRPr sz="1125" dirty="0">
              <a:latin typeface="Cambria"/>
              <a:ea typeface="Cambria"/>
              <a:cs typeface="Cambria"/>
              <a:sym typeface="Cambria"/>
            </a:endParaRPr>
          </a:p>
        </p:txBody>
      </p:sp>
      <p:sp>
        <p:nvSpPr>
          <p:cNvPr id="31" name="Google Shape;153;gad14b25ca6_0_50">
            <a:extLst>
              <a:ext uri="{FF2B5EF4-FFF2-40B4-BE49-F238E27FC236}">
                <a16:creationId xmlns:a16="http://schemas.microsoft.com/office/drawing/2014/main" id="{18487AAF-94F6-17CE-BCC2-1463BBFDCFC6}"/>
              </a:ext>
            </a:extLst>
          </p:cNvPr>
          <p:cNvSpPr txBox="1"/>
          <p:nvPr/>
        </p:nvSpPr>
        <p:spPr>
          <a:xfrm>
            <a:off x="6609765" y="4127284"/>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sp>
        <p:nvSpPr>
          <p:cNvPr id="37" name="Google Shape;153;gad14b25ca6_0_50">
            <a:extLst>
              <a:ext uri="{FF2B5EF4-FFF2-40B4-BE49-F238E27FC236}">
                <a16:creationId xmlns:a16="http://schemas.microsoft.com/office/drawing/2014/main" id="{FF28A7DD-EF32-EE9B-0A84-AE413CD9486C}"/>
              </a:ext>
            </a:extLst>
          </p:cNvPr>
          <p:cNvSpPr txBox="1"/>
          <p:nvPr/>
        </p:nvSpPr>
        <p:spPr>
          <a:xfrm>
            <a:off x="2771553" y="2736437"/>
            <a:ext cx="2001975" cy="269217"/>
          </a:xfrm>
          <a:prstGeom prst="rect">
            <a:avLst/>
          </a:prstGeom>
          <a:noFill/>
          <a:ln>
            <a:noFill/>
          </a:ln>
        </p:spPr>
        <p:txBody>
          <a:bodyPr spcFirstLastPara="1" wrap="square" lIns="51427" tIns="51427" rIns="51427" bIns="51427" anchor="t" anchorCtr="0">
            <a:noAutofit/>
          </a:bodyPr>
          <a:lstStyle/>
          <a:p>
            <a:r>
              <a:rPr lang="en-US" sz="1600" b="1" i="1" dirty="0">
                <a:solidFill>
                  <a:schemeClr val="accent6">
                    <a:lumMod val="75000"/>
                  </a:schemeClr>
                </a:solidFill>
                <a:latin typeface="Cambria"/>
                <a:ea typeface="Cambria"/>
                <a:cs typeface="Cambria"/>
                <a:sym typeface="Cambria"/>
              </a:rPr>
              <a:t>XAI: Explaining model decisions</a:t>
            </a:r>
            <a:endParaRPr sz="1600" b="1" i="1" dirty="0">
              <a:solidFill>
                <a:schemeClr val="accent6">
                  <a:lumMod val="75000"/>
                </a:schemeClr>
              </a:solidFill>
              <a:latin typeface="Cambria"/>
              <a:ea typeface="Cambria"/>
              <a:cs typeface="Cambria"/>
              <a:sym typeface="Cambria"/>
            </a:endParaRPr>
          </a:p>
        </p:txBody>
      </p:sp>
      <p:cxnSp>
        <p:nvCxnSpPr>
          <p:cNvPr id="39" name="Straight Connector 38">
            <a:extLst>
              <a:ext uri="{FF2B5EF4-FFF2-40B4-BE49-F238E27FC236}">
                <a16:creationId xmlns:a16="http://schemas.microsoft.com/office/drawing/2014/main" id="{BA00491D-DE44-ACD3-7E93-9FAF655FACB1}"/>
              </a:ext>
            </a:extLst>
          </p:cNvPr>
          <p:cNvCxnSpPr>
            <a:cxnSpLocks/>
          </p:cNvCxnSpPr>
          <p:nvPr/>
        </p:nvCxnSpPr>
        <p:spPr>
          <a:xfrm>
            <a:off x="5912868" y="2912887"/>
            <a:ext cx="2198666" cy="0"/>
          </a:xfrm>
          <a:prstGeom prst="line">
            <a:avLst/>
          </a:prstGeom>
          <a:ln>
            <a:solidFill>
              <a:schemeClr val="bg1">
                <a:lumMod val="85000"/>
              </a:schemeClr>
            </a:solidFill>
            <a:prstDash val="dash"/>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FB736126-AB07-5DB8-7B10-D2B44B79C152}"/>
              </a:ext>
            </a:extLst>
          </p:cNvPr>
          <p:cNvCxnSpPr>
            <a:cxnSpLocks/>
            <a:endCxn id="11" idx="1"/>
          </p:cNvCxnSpPr>
          <p:nvPr/>
        </p:nvCxnSpPr>
        <p:spPr>
          <a:xfrm flipV="1">
            <a:off x="4313976" y="2260289"/>
            <a:ext cx="1067611" cy="6525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62EF27E5-D48A-D711-934F-AAE99BB8D7BB}"/>
              </a:ext>
            </a:extLst>
          </p:cNvPr>
          <p:cNvCxnSpPr>
            <a:cxnSpLocks/>
          </p:cNvCxnSpPr>
          <p:nvPr/>
        </p:nvCxnSpPr>
        <p:spPr>
          <a:xfrm>
            <a:off x="4360850" y="3274871"/>
            <a:ext cx="1067611" cy="71162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 name="Footer Placeholder 3">
            <a:extLst>
              <a:ext uri="{FF2B5EF4-FFF2-40B4-BE49-F238E27FC236}">
                <a16:creationId xmlns:a16="http://schemas.microsoft.com/office/drawing/2014/main" id="{E1E8710D-CC44-58F9-C752-D5BA632A448D}"/>
              </a:ext>
            </a:extLst>
          </p:cNvPr>
          <p:cNvSpPr>
            <a:spLocks noGrp="1"/>
          </p:cNvSpPr>
          <p:nvPr>
            <p:ph type="ftr" sz="quarter" idx="10"/>
          </p:nvPr>
        </p:nvSpPr>
        <p:spPr/>
        <p:txBody>
          <a:bodyPr/>
          <a:lstStyle/>
          <a:p>
            <a:endParaRPr lang="en-AU" dirty="0"/>
          </a:p>
        </p:txBody>
      </p:sp>
      <p:pic>
        <p:nvPicPr>
          <p:cNvPr id="5" name="Picture 8" descr="Free Network Lan photo and picture">
            <a:extLst>
              <a:ext uri="{FF2B5EF4-FFF2-40B4-BE49-F238E27FC236}">
                <a16:creationId xmlns:a16="http://schemas.microsoft.com/office/drawing/2014/main" id="{A800D06F-F73A-D40A-1B10-1F511B3442C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4464"/>
          <a:stretch/>
        </p:blipFill>
        <p:spPr bwMode="auto">
          <a:xfrm>
            <a:off x="785016" y="3139449"/>
            <a:ext cx="1316869" cy="129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65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64C735C9-3C21-17E6-9F6E-6AB88DAE6D30}"/>
            </a:ext>
          </a:extLst>
        </p:cNvPr>
        <p:cNvGrpSpPr/>
        <p:nvPr/>
      </p:nvGrpSpPr>
      <p:grpSpPr>
        <a:xfrm>
          <a:off x="0" y="0"/>
          <a:ext cx="0" cy="0"/>
          <a:chOff x="0" y="0"/>
          <a:chExt cx="0" cy="0"/>
        </a:xfrm>
      </p:grpSpPr>
      <p:sp>
        <p:nvSpPr>
          <p:cNvPr id="143" name="Google Shape;143;gad14b25ca6_0_50">
            <a:extLst>
              <a:ext uri="{FF2B5EF4-FFF2-40B4-BE49-F238E27FC236}">
                <a16:creationId xmlns:a16="http://schemas.microsoft.com/office/drawing/2014/main" id="{ECE6AE23-8B56-5792-2453-58D6874B417B}"/>
              </a:ext>
            </a:extLst>
          </p:cNvPr>
          <p:cNvSpPr txBox="1">
            <a:spLocks noGrp="1"/>
          </p:cNvSpPr>
          <p:nvPr>
            <p:ph type="title"/>
          </p:nvPr>
        </p:nvSpPr>
        <p:spPr>
          <a:xfrm>
            <a:off x="1547578" y="209335"/>
            <a:ext cx="7708280" cy="876561"/>
          </a:xfrm>
          <a:prstGeom prst="rect">
            <a:avLst/>
          </a:prstGeom>
        </p:spPr>
        <p:txBody>
          <a:bodyPr spcFirstLastPara="1" vert="horz" wrap="square" lIns="51427" tIns="25706" rIns="51427" bIns="25706" rtlCol="0" anchor="ctr" anchorCtr="0">
            <a:noAutofit/>
          </a:bodyPr>
          <a:lstStyle/>
          <a:p>
            <a:pPr>
              <a:spcBef>
                <a:spcPts val="0"/>
              </a:spcBef>
            </a:pPr>
            <a:r>
              <a:rPr lang="en-AU" sz="3600" dirty="0"/>
              <a:t>WHO CARES ABOUT EXPLAINABLE AI? WHY? WHEN?</a:t>
            </a:r>
            <a:endParaRPr dirty="0"/>
          </a:p>
        </p:txBody>
      </p:sp>
      <p:sp>
        <p:nvSpPr>
          <p:cNvPr id="145" name="Google Shape;145;gad14b25ca6_0_50">
            <a:extLst>
              <a:ext uri="{FF2B5EF4-FFF2-40B4-BE49-F238E27FC236}">
                <a16:creationId xmlns:a16="http://schemas.microsoft.com/office/drawing/2014/main" id="{E865C4EE-721E-7EC9-03CC-747363D10C93}"/>
              </a:ext>
            </a:extLst>
          </p:cNvPr>
          <p:cNvSpPr/>
          <p:nvPr/>
        </p:nvSpPr>
        <p:spPr>
          <a:xfrm>
            <a:off x="3199322" y="2385069"/>
            <a:ext cx="1323083"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pic>
        <p:nvPicPr>
          <p:cNvPr id="2" name="Picture 16" descr="Free Fracture Bone Xray photo and picture">
            <a:extLst>
              <a:ext uri="{FF2B5EF4-FFF2-40B4-BE49-F238E27FC236}">
                <a16:creationId xmlns:a16="http://schemas.microsoft.com/office/drawing/2014/main" id="{B648624B-CBC6-DC7D-336E-4B8EC1A7E4E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149" b="16001"/>
          <a:stretch/>
        </p:blipFill>
        <p:spPr bwMode="auto">
          <a:xfrm>
            <a:off x="792855" y="1675582"/>
            <a:ext cx="1323083" cy="135081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53;gad14b25ca6_0_50">
            <a:extLst>
              <a:ext uri="{FF2B5EF4-FFF2-40B4-BE49-F238E27FC236}">
                <a16:creationId xmlns:a16="http://schemas.microsoft.com/office/drawing/2014/main" id="{AA31F3CA-FCDF-843E-6AC4-E466D479E242}"/>
              </a:ext>
            </a:extLst>
          </p:cNvPr>
          <p:cNvSpPr txBox="1"/>
          <p:nvPr/>
        </p:nvSpPr>
        <p:spPr>
          <a:xfrm>
            <a:off x="4773529" y="2228631"/>
            <a:ext cx="1428856" cy="269217"/>
          </a:xfrm>
          <a:prstGeom prst="rect">
            <a:avLst/>
          </a:prstGeom>
          <a:noFill/>
          <a:ln>
            <a:noFill/>
          </a:ln>
        </p:spPr>
        <p:txBody>
          <a:bodyPr spcFirstLastPara="1" wrap="square" lIns="51427" tIns="51427" rIns="51427" bIns="51427" anchor="t" anchorCtr="0">
            <a:noAutofit/>
          </a:bodyPr>
          <a:lstStyle/>
          <a:p>
            <a:r>
              <a:rPr lang="en-US" sz="1125" dirty="0">
                <a:latin typeface="Cambria"/>
                <a:ea typeface="Cambria"/>
                <a:cs typeface="Cambria"/>
                <a:sym typeface="Cambria"/>
              </a:rPr>
              <a:t>Prediction = Fracture</a:t>
            </a:r>
            <a:endParaRPr sz="1125" dirty="0">
              <a:latin typeface="Cambria"/>
              <a:ea typeface="Cambria"/>
              <a:cs typeface="Cambria"/>
              <a:sym typeface="Cambria"/>
            </a:endParaRPr>
          </a:p>
        </p:txBody>
      </p:sp>
      <p:cxnSp>
        <p:nvCxnSpPr>
          <p:cNvPr id="6" name="Straight Arrow Connector 5">
            <a:extLst>
              <a:ext uri="{FF2B5EF4-FFF2-40B4-BE49-F238E27FC236}">
                <a16:creationId xmlns:a16="http://schemas.microsoft.com/office/drawing/2014/main" id="{E36C52CE-11A2-4D33-3437-962AB035928F}"/>
              </a:ext>
            </a:extLst>
          </p:cNvPr>
          <p:cNvCxnSpPr>
            <a:cxnSpLocks/>
            <a:endCxn id="145" idx="1"/>
          </p:cNvCxnSpPr>
          <p:nvPr/>
        </p:nvCxnSpPr>
        <p:spPr>
          <a:xfrm>
            <a:off x="2109724" y="2661411"/>
            <a:ext cx="10895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6FD75D27-227B-C113-AD13-C1323C45C293}"/>
              </a:ext>
            </a:extLst>
          </p:cNvPr>
          <p:cNvCxnSpPr>
            <a:cxnSpLocks/>
          </p:cNvCxnSpPr>
          <p:nvPr/>
        </p:nvCxnSpPr>
        <p:spPr>
          <a:xfrm>
            <a:off x="4522405" y="2564767"/>
            <a:ext cx="19899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Graphic 10" descr="Question Mark with solid fill">
            <a:extLst>
              <a:ext uri="{FF2B5EF4-FFF2-40B4-BE49-F238E27FC236}">
                <a16:creationId xmlns:a16="http://schemas.microsoft.com/office/drawing/2014/main" id="{58C4CDE5-4F8E-0381-4A9E-68B399F9B6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8853" y="2851972"/>
            <a:ext cx="364583" cy="364583"/>
          </a:xfrm>
          <a:prstGeom prst="rect">
            <a:avLst/>
          </a:prstGeom>
        </p:spPr>
      </p:pic>
      <p:cxnSp>
        <p:nvCxnSpPr>
          <p:cNvPr id="12" name="Straight Arrow Connector 11">
            <a:extLst>
              <a:ext uri="{FF2B5EF4-FFF2-40B4-BE49-F238E27FC236}">
                <a16:creationId xmlns:a16="http://schemas.microsoft.com/office/drawing/2014/main" id="{B5B78AA4-EC82-1E55-7470-927AD16055BD}"/>
              </a:ext>
            </a:extLst>
          </p:cNvPr>
          <p:cNvCxnSpPr>
            <a:cxnSpLocks/>
          </p:cNvCxnSpPr>
          <p:nvPr/>
        </p:nvCxnSpPr>
        <p:spPr>
          <a:xfrm flipH="1">
            <a:off x="4516192" y="2799109"/>
            <a:ext cx="19899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 name="Graphic 3" descr="Question Mark with solid fill">
            <a:extLst>
              <a:ext uri="{FF2B5EF4-FFF2-40B4-BE49-F238E27FC236}">
                <a16:creationId xmlns:a16="http://schemas.microsoft.com/office/drawing/2014/main" id="{F5C1280F-0D1A-7F07-C00B-F6467D9E4C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5329" y="2479119"/>
            <a:ext cx="364583" cy="364583"/>
          </a:xfrm>
          <a:prstGeom prst="rect">
            <a:avLst/>
          </a:prstGeom>
        </p:spPr>
      </p:pic>
      <p:sp>
        <p:nvSpPr>
          <p:cNvPr id="5" name="Google Shape;153;gad14b25ca6_0_50">
            <a:extLst>
              <a:ext uri="{FF2B5EF4-FFF2-40B4-BE49-F238E27FC236}">
                <a16:creationId xmlns:a16="http://schemas.microsoft.com/office/drawing/2014/main" id="{3E167C82-C760-B1AC-6BAE-2FCCC041139B}"/>
              </a:ext>
            </a:extLst>
          </p:cNvPr>
          <p:cNvSpPr txBox="1"/>
          <p:nvPr/>
        </p:nvSpPr>
        <p:spPr>
          <a:xfrm>
            <a:off x="6452087" y="1428498"/>
            <a:ext cx="1428856" cy="269217"/>
          </a:xfrm>
          <a:prstGeom prst="rect">
            <a:avLst/>
          </a:prstGeom>
          <a:noFill/>
          <a:ln>
            <a:noFill/>
          </a:ln>
        </p:spPr>
        <p:txBody>
          <a:bodyPr spcFirstLastPara="1" wrap="square" lIns="51427" tIns="51427" rIns="51427" bIns="51427" anchor="t" anchorCtr="0">
            <a:noAutofit/>
          </a:bodyPr>
          <a:lstStyle/>
          <a:p>
            <a:r>
              <a:rPr lang="en-US" sz="1400" b="1" dirty="0">
                <a:solidFill>
                  <a:srgbClr val="00BDEA"/>
                </a:solidFill>
                <a:latin typeface="Cambria"/>
                <a:ea typeface="Cambria"/>
                <a:cs typeface="Cambria"/>
                <a:sym typeface="Cambria"/>
              </a:rPr>
              <a:t>Who is asking?</a:t>
            </a:r>
            <a:endParaRPr sz="1400" b="1" dirty="0">
              <a:solidFill>
                <a:srgbClr val="00BDEA"/>
              </a:solidFill>
              <a:latin typeface="Cambria"/>
              <a:ea typeface="Cambria"/>
              <a:cs typeface="Cambria"/>
              <a:sym typeface="Cambria"/>
            </a:endParaRPr>
          </a:p>
        </p:txBody>
      </p:sp>
      <p:sp>
        <p:nvSpPr>
          <p:cNvPr id="8" name="Google Shape;153;gad14b25ca6_0_50">
            <a:extLst>
              <a:ext uri="{FF2B5EF4-FFF2-40B4-BE49-F238E27FC236}">
                <a16:creationId xmlns:a16="http://schemas.microsoft.com/office/drawing/2014/main" id="{233CBD89-CF11-1660-34B1-262956E7E710}"/>
              </a:ext>
            </a:extLst>
          </p:cNvPr>
          <p:cNvSpPr txBox="1"/>
          <p:nvPr/>
        </p:nvSpPr>
        <p:spPr>
          <a:xfrm>
            <a:off x="5567592" y="3572062"/>
            <a:ext cx="2175473" cy="485540"/>
          </a:xfrm>
          <a:prstGeom prst="rect">
            <a:avLst/>
          </a:prstGeom>
          <a:noFill/>
          <a:ln>
            <a:noFill/>
          </a:ln>
        </p:spPr>
        <p:txBody>
          <a:bodyPr spcFirstLastPara="1" wrap="square" lIns="51427" tIns="51427" rIns="51427" bIns="51427" anchor="t" anchorCtr="0">
            <a:noAutofit/>
          </a:bodyPr>
          <a:lstStyle/>
          <a:p>
            <a:r>
              <a:rPr lang="en-US" sz="1400" b="1" dirty="0">
                <a:solidFill>
                  <a:schemeClr val="accent6">
                    <a:lumMod val="60000"/>
                    <a:lumOff val="40000"/>
                  </a:schemeClr>
                </a:solidFill>
                <a:latin typeface="Cambria"/>
                <a:ea typeface="Cambria"/>
                <a:cs typeface="Cambria"/>
                <a:sym typeface="Cambria"/>
              </a:rPr>
              <a:t>Why is the user asking the specific question?</a:t>
            </a:r>
            <a:endParaRPr sz="1400" b="1" dirty="0">
              <a:solidFill>
                <a:schemeClr val="accent6">
                  <a:lumMod val="60000"/>
                  <a:lumOff val="40000"/>
                </a:schemeClr>
              </a:solidFill>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7EC35D64-F88B-1B65-704D-45B43C34238E}"/>
              </a:ext>
            </a:extLst>
          </p:cNvPr>
          <p:cNvCxnSpPr>
            <a:cxnSpLocks/>
            <a:stCxn id="5" idx="2"/>
            <a:endCxn id="4" idx="0"/>
          </p:cNvCxnSpPr>
          <p:nvPr/>
        </p:nvCxnSpPr>
        <p:spPr>
          <a:xfrm flipH="1">
            <a:off x="6837621" y="1697715"/>
            <a:ext cx="328894" cy="781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E7582E8-4A24-FC2E-7AA0-3A33FAB7E284}"/>
              </a:ext>
            </a:extLst>
          </p:cNvPr>
          <p:cNvCxnSpPr>
            <a:cxnSpLocks/>
            <a:stCxn id="8" idx="0"/>
            <a:endCxn id="11" idx="3"/>
          </p:cNvCxnSpPr>
          <p:nvPr/>
        </p:nvCxnSpPr>
        <p:spPr>
          <a:xfrm flipH="1" flipV="1">
            <a:off x="5693436" y="3034264"/>
            <a:ext cx="961893" cy="537798"/>
          </a:xfrm>
          <a:prstGeom prst="straightConnector1">
            <a:avLst/>
          </a:prstGeom>
          <a:ln>
            <a:solidFill>
              <a:schemeClr val="accent6">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36" name="Footer Placeholder 35">
            <a:extLst>
              <a:ext uri="{FF2B5EF4-FFF2-40B4-BE49-F238E27FC236}">
                <a16:creationId xmlns:a16="http://schemas.microsoft.com/office/drawing/2014/main" id="{BC03F960-174E-76A3-7856-8A6FEC58A279}"/>
              </a:ext>
            </a:extLst>
          </p:cNvPr>
          <p:cNvSpPr>
            <a:spLocks noGrp="1"/>
          </p:cNvSpPr>
          <p:nvPr>
            <p:ph type="ftr" sz="quarter" idx="10"/>
          </p:nvPr>
        </p:nvSpPr>
        <p:spPr/>
        <p:txBody>
          <a:bodyPr/>
          <a:lstStyle/>
          <a:p>
            <a:endParaRPr lang="en-AU" dirty="0"/>
          </a:p>
        </p:txBody>
      </p:sp>
      <p:pic>
        <p:nvPicPr>
          <p:cNvPr id="37" name="Picture 8" descr="Free Network Lan photo and picture">
            <a:extLst>
              <a:ext uri="{FF2B5EF4-FFF2-40B4-BE49-F238E27FC236}">
                <a16:creationId xmlns:a16="http://schemas.microsoft.com/office/drawing/2014/main" id="{E4556ED4-17C3-5768-0A41-ABF2D870BBA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4464"/>
          <a:stretch/>
        </p:blipFill>
        <p:spPr bwMode="auto">
          <a:xfrm>
            <a:off x="792855" y="2470017"/>
            <a:ext cx="1316869" cy="129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713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F78B-F93D-40E3-AAB9-EE4A347E620F}"/>
              </a:ext>
            </a:extLst>
          </p:cNvPr>
          <p:cNvSpPr>
            <a:spLocks noGrp="1"/>
          </p:cNvSpPr>
          <p:nvPr>
            <p:ph type="title"/>
          </p:nvPr>
        </p:nvSpPr>
        <p:spPr>
          <a:xfrm>
            <a:off x="2112334" y="162697"/>
            <a:ext cx="6531723" cy="582293"/>
          </a:xfrm>
        </p:spPr>
        <p:txBody>
          <a:bodyPr>
            <a:noAutofit/>
          </a:bodyPr>
          <a:lstStyle/>
          <a:p>
            <a:r>
              <a:rPr lang="en-AU" sz="2400" dirty="0"/>
              <a:t>WHO CARES ABOUT EXPLAINABLE AI? WHY? WHEN?</a:t>
            </a:r>
          </a:p>
        </p:txBody>
      </p:sp>
      <p:sp>
        <p:nvSpPr>
          <p:cNvPr id="3" name="Rectangle: Rounded Corners 2">
            <a:extLst>
              <a:ext uri="{FF2B5EF4-FFF2-40B4-BE49-F238E27FC236}">
                <a16:creationId xmlns:a16="http://schemas.microsoft.com/office/drawing/2014/main" id="{89B8BD42-B5BA-4DEE-8759-D01DC23A294D}"/>
              </a:ext>
            </a:extLst>
          </p:cNvPr>
          <p:cNvSpPr/>
          <p:nvPr/>
        </p:nvSpPr>
        <p:spPr>
          <a:xfrm>
            <a:off x="1349010" y="1081550"/>
            <a:ext cx="1594167" cy="623805"/>
          </a:xfrm>
          <a:prstGeom prst="roundRect">
            <a:avLst/>
          </a:prstGeom>
          <a:solidFill>
            <a:srgbClr val="DCD1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73" b="1" dirty="0">
                <a:solidFill>
                  <a:srgbClr val="094183"/>
                </a:solidFill>
                <a:latin typeface="Source Sans Pro" panose="020B0503030403020204" pitchFamily="34" charset="0"/>
                <a:ea typeface="Source Sans Pro" panose="020B0503030403020204" pitchFamily="34" charset="0"/>
              </a:rPr>
              <a:t>How does a model work?</a:t>
            </a:r>
          </a:p>
        </p:txBody>
      </p:sp>
      <p:sp>
        <p:nvSpPr>
          <p:cNvPr id="46" name="Rectangle: Rounded Corners 45">
            <a:extLst>
              <a:ext uri="{FF2B5EF4-FFF2-40B4-BE49-F238E27FC236}">
                <a16:creationId xmlns:a16="http://schemas.microsoft.com/office/drawing/2014/main" id="{772E144B-3DD6-480A-B219-63EBF5C87ED0}"/>
              </a:ext>
            </a:extLst>
          </p:cNvPr>
          <p:cNvSpPr/>
          <p:nvPr/>
        </p:nvSpPr>
        <p:spPr>
          <a:xfrm>
            <a:off x="3774917" y="1071442"/>
            <a:ext cx="1594167" cy="623805"/>
          </a:xfrm>
          <a:prstGeom prst="roundRect">
            <a:avLst/>
          </a:prstGeom>
          <a:solidFill>
            <a:srgbClr val="DCD1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73" b="1" dirty="0">
                <a:solidFill>
                  <a:srgbClr val="094183"/>
                </a:solidFill>
                <a:latin typeface="Source Sans Pro" panose="020B0503030403020204" pitchFamily="34" charset="0"/>
                <a:ea typeface="Source Sans Pro" panose="020B0503030403020204" pitchFamily="34" charset="0"/>
              </a:rPr>
              <a:t>What is driving decisions?</a:t>
            </a:r>
          </a:p>
        </p:txBody>
      </p:sp>
      <p:sp>
        <p:nvSpPr>
          <p:cNvPr id="48" name="Rectangle: Rounded Corners 47">
            <a:extLst>
              <a:ext uri="{FF2B5EF4-FFF2-40B4-BE49-F238E27FC236}">
                <a16:creationId xmlns:a16="http://schemas.microsoft.com/office/drawing/2014/main" id="{49D0AEB1-BB0D-46A5-B945-CFCFF9658EA2}"/>
              </a:ext>
            </a:extLst>
          </p:cNvPr>
          <p:cNvSpPr/>
          <p:nvPr/>
        </p:nvSpPr>
        <p:spPr>
          <a:xfrm>
            <a:off x="6200823" y="1080106"/>
            <a:ext cx="1594167" cy="623805"/>
          </a:xfrm>
          <a:prstGeom prst="roundRect">
            <a:avLst/>
          </a:prstGeom>
          <a:solidFill>
            <a:srgbClr val="DCD1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73" b="1" dirty="0">
                <a:solidFill>
                  <a:srgbClr val="094183"/>
                </a:solidFill>
                <a:latin typeface="Source Sans Pro" panose="020B0503030403020204" pitchFamily="34" charset="0"/>
                <a:ea typeface="Source Sans Pro" panose="020B0503030403020204" pitchFamily="34" charset="0"/>
              </a:rPr>
              <a:t>Can I trust the model?</a:t>
            </a:r>
          </a:p>
        </p:txBody>
      </p:sp>
      <p:grpSp>
        <p:nvGrpSpPr>
          <p:cNvPr id="105" name="Group 104">
            <a:extLst>
              <a:ext uri="{FF2B5EF4-FFF2-40B4-BE49-F238E27FC236}">
                <a16:creationId xmlns:a16="http://schemas.microsoft.com/office/drawing/2014/main" id="{C4741779-ACEB-465C-A1B0-EB83E9CB8E20}"/>
              </a:ext>
            </a:extLst>
          </p:cNvPr>
          <p:cNvGrpSpPr/>
          <p:nvPr/>
        </p:nvGrpSpPr>
        <p:grpSpPr>
          <a:xfrm>
            <a:off x="621237" y="2017257"/>
            <a:ext cx="1351577" cy="2564530"/>
            <a:chOff x="1365250" y="4740275"/>
            <a:chExt cx="2971800" cy="5638800"/>
          </a:xfrm>
        </p:grpSpPr>
        <p:grpSp>
          <p:nvGrpSpPr>
            <p:cNvPr id="84" name="Group 83">
              <a:extLst>
                <a:ext uri="{FF2B5EF4-FFF2-40B4-BE49-F238E27FC236}">
                  <a16:creationId xmlns:a16="http://schemas.microsoft.com/office/drawing/2014/main" id="{793DF884-3C8B-4DF3-B24F-D6E7075F6845}"/>
                </a:ext>
              </a:extLst>
            </p:cNvPr>
            <p:cNvGrpSpPr/>
            <p:nvPr/>
          </p:nvGrpSpPr>
          <p:grpSpPr>
            <a:xfrm>
              <a:off x="1365250" y="4740275"/>
              <a:ext cx="2971800" cy="5638800"/>
              <a:chOff x="1365250" y="4740275"/>
              <a:chExt cx="2971800" cy="5638800"/>
            </a:xfrm>
          </p:grpSpPr>
          <p:sp>
            <p:nvSpPr>
              <p:cNvPr id="17" name="Rectangle 16">
                <a:extLst>
                  <a:ext uri="{FF2B5EF4-FFF2-40B4-BE49-F238E27FC236}">
                    <a16:creationId xmlns:a16="http://schemas.microsoft.com/office/drawing/2014/main" id="{D3A63D8D-2E64-4F1B-A50E-A7C712843252}"/>
                  </a:ext>
                </a:extLst>
              </p:cNvPr>
              <p:cNvSpPr/>
              <p:nvPr/>
            </p:nvSpPr>
            <p:spPr>
              <a:xfrm>
                <a:off x="13652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Data Scientist</a:t>
                </a:r>
              </a:p>
            </p:txBody>
          </p:sp>
          <p:pic>
            <p:nvPicPr>
              <p:cNvPr id="22" name="Graphic 21" descr="Programmer female with solid fill">
                <a:extLst>
                  <a:ext uri="{FF2B5EF4-FFF2-40B4-BE49-F238E27FC236}">
                    <a16:creationId xmlns:a16="http://schemas.microsoft.com/office/drawing/2014/main" id="{D06AB6D8-7AEC-4ABC-8F2B-6DDDBB7AC9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2450" y="5426075"/>
                <a:ext cx="2133600" cy="2133600"/>
              </a:xfrm>
              <a:prstGeom prst="rect">
                <a:avLst/>
              </a:prstGeom>
            </p:spPr>
          </p:pic>
        </p:grpSp>
        <p:sp>
          <p:nvSpPr>
            <p:cNvPr id="86" name="TextBox 85">
              <a:extLst>
                <a:ext uri="{FF2B5EF4-FFF2-40B4-BE49-F238E27FC236}">
                  <a16:creationId xmlns:a16="http://schemas.microsoft.com/office/drawing/2014/main" id="{9C2C4397-2ECF-4E76-89BE-B5D258A8F091}"/>
                </a:ext>
              </a:extLst>
            </p:cNvPr>
            <p:cNvSpPr txBox="1"/>
            <p:nvPr/>
          </p:nvSpPr>
          <p:spPr>
            <a:xfrm>
              <a:off x="1670049" y="7864474"/>
              <a:ext cx="2559584" cy="942063"/>
            </a:xfrm>
            <a:prstGeom prst="rect">
              <a:avLst/>
            </a:prstGeom>
            <a:noFill/>
          </p:spPr>
          <p:txBody>
            <a:bodyPr wrap="none" rtlCol="0">
              <a:spAutoFit/>
            </a:bodyPr>
            <a:lstStyle/>
            <a:p>
              <a:r>
                <a:rPr lang="en-AU" sz="1092" b="1" dirty="0">
                  <a:latin typeface="Source Sans Pro" panose="020B0503030403020204" pitchFamily="34" charset="0"/>
                  <a:ea typeface="Source Sans Pro" panose="020B0503030403020204" pitchFamily="34" charset="0"/>
                </a:rPr>
                <a:t>Understand</a:t>
              </a:r>
              <a:r>
                <a:rPr lang="en-AU" sz="1092" dirty="0">
                  <a:latin typeface="Source Sans Pro" panose="020B0503030403020204" pitchFamily="34" charset="0"/>
                  <a:ea typeface="Source Sans Pro" panose="020B0503030403020204" pitchFamily="34" charset="0"/>
                </a:rPr>
                <a:t> the </a:t>
              </a:r>
            </a:p>
            <a:p>
              <a:r>
                <a:rPr lang="en-AU" sz="1092" dirty="0">
                  <a:latin typeface="Source Sans Pro" panose="020B0503030403020204" pitchFamily="34" charset="0"/>
                  <a:ea typeface="Source Sans Pro" panose="020B0503030403020204" pitchFamily="34" charset="0"/>
                </a:rPr>
                <a:t>model</a:t>
              </a:r>
            </a:p>
          </p:txBody>
        </p:sp>
        <p:sp>
          <p:nvSpPr>
            <p:cNvPr id="87" name="TextBox 86">
              <a:extLst>
                <a:ext uri="{FF2B5EF4-FFF2-40B4-BE49-F238E27FC236}">
                  <a16:creationId xmlns:a16="http://schemas.microsoft.com/office/drawing/2014/main" id="{A629E782-FA22-4F95-B5EF-2B2BE8179153}"/>
                </a:ext>
              </a:extLst>
            </p:cNvPr>
            <p:cNvSpPr txBox="1"/>
            <p:nvPr/>
          </p:nvSpPr>
          <p:spPr>
            <a:xfrm>
              <a:off x="1670049" y="8773042"/>
              <a:ext cx="2605404" cy="572541"/>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Debug the model</a:t>
              </a:r>
            </a:p>
          </p:txBody>
        </p:sp>
        <p:sp>
          <p:nvSpPr>
            <p:cNvPr id="88" name="TextBox 87">
              <a:extLst>
                <a:ext uri="{FF2B5EF4-FFF2-40B4-BE49-F238E27FC236}">
                  <a16:creationId xmlns:a16="http://schemas.microsoft.com/office/drawing/2014/main" id="{BE22D9F4-F167-48BA-ADAB-A9F2850CCACE}"/>
                </a:ext>
              </a:extLst>
            </p:cNvPr>
            <p:cNvSpPr txBox="1"/>
            <p:nvPr/>
          </p:nvSpPr>
          <p:spPr>
            <a:xfrm>
              <a:off x="1670049" y="9312276"/>
              <a:ext cx="2415075"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Improve model </a:t>
              </a:r>
            </a:p>
            <a:p>
              <a:r>
                <a:rPr lang="en-AU" sz="1092" dirty="0">
                  <a:latin typeface="Source Sans Pro" panose="020B0503030403020204" pitchFamily="34" charset="0"/>
                  <a:ea typeface="Source Sans Pro" panose="020B0503030403020204" pitchFamily="34" charset="0"/>
                </a:rPr>
                <a:t>performance</a:t>
              </a:r>
            </a:p>
          </p:txBody>
        </p:sp>
      </p:grpSp>
      <p:grpSp>
        <p:nvGrpSpPr>
          <p:cNvPr id="106" name="Group 105">
            <a:extLst>
              <a:ext uri="{FF2B5EF4-FFF2-40B4-BE49-F238E27FC236}">
                <a16:creationId xmlns:a16="http://schemas.microsoft.com/office/drawing/2014/main" id="{561A49D5-6959-4840-803E-41B4673D7202}"/>
              </a:ext>
            </a:extLst>
          </p:cNvPr>
          <p:cNvGrpSpPr/>
          <p:nvPr/>
        </p:nvGrpSpPr>
        <p:grpSpPr>
          <a:xfrm>
            <a:off x="2260890" y="2017257"/>
            <a:ext cx="1351577" cy="2564530"/>
            <a:chOff x="4984750" y="4435475"/>
            <a:chExt cx="2971800" cy="5638800"/>
          </a:xfrm>
        </p:grpSpPr>
        <p:grpSp>
          <p:nvGrpSpPr>
            <p:cNvPr id="85" name="Group 84">
              <a:extLst>
                <a:ext uri="{FF2B5EF4-FFF2-40B4-BE49-F238E27FC236}">
                  <a16:creationId xmlns:a16="http://schemas.microsoft.com/office/drawing/2014/main" id="{B34E6A34-2DA5-418C-B0BA-5EBF1665CA03}"/>
                </a:ext>
              </a:extLst>
            </p:cNvPr>
            <p:cNvGrpSpPr/>
            <p:nvPr/>
          </p:nvGrpSpPr>
          <p:grpSpPr>
            <a:xfrm>
              <a:off x="4984750" y="4435475"/>
              <a:ext cx="2971800" cy="5638800"/>
              <a:chOff x="5403850" y="4740275"/>
              <a:chExt cx="2971800" cy="5638800"/>
            </a:xfrm>
          </p:grpSpPr>
          <p:sp>
            <p:nvSpPr>
              <p:cNvPr id="73" name="Rectangle 72">
                <a:extLst>
                  <a:ext uri="{FF2B5EF4-FFF2-40B4-BE49-F238E27FC236}">
                    <a16:creationId xmlns:a16="http://schemas.microsoft.com/office/drawing/2014/main" id="{B3B68C62-9468-4A98-8913-B843D1CADF4C}"/>
                  </a:ext>
                </a:extLst>
              </p:cNvPr>
              <p:cNvSpPr/>
              <p:nvPr/>
            </p:nvSpPr>
            <p:spPr>
              <a:xfrm>
                <a:off x="54038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Business</a:t>
                </a:r>
                <a:r>
                  <a:rPr lang="en-AU" sz="1273" dirty="0">
                    <a:solidFill>
                      <a:schemeClr val="tx1"/>
                    </a:solidFill>
                    <a:latin typeface="Source Sans Pro" panose="020B0503030403020204" pitchFamily="34" charset="0"/>
                    <a:ea typeface="Source Sans Pro" panose="020B0503030403020204" pitchFamily="34" charset="0"/>
                  </a:rPr>
                  <a:t> </a:t>
                </a:r>
                <a:r>
                  <a:rPr lang="en-AU" sz="1273" b="1" dirty="0">
                    <a:solidFill>
                      <a:schemeClr val="tx1"/>
                    </a:solidFill>
                    <a:latin typeface="Source Sans Pro" panose="020B0503030403020204" pitchFamily="34" charset="0"/>
                    <a:ea typeface="Source Sans Pro" panose="020B0503030403020204" pitchFamily="34" charset="0"/>
                  </a:rPr>
                  <a:t>Owner</a:t>
                </a:r>
              </a:p>
            </p:txBody>
          </p:sp>
          <p:pic>
            <p:nvPicPr>
              <p:cNvPr id="53" name="Graphic 52" descr="Female Profile with solid fill">
                <a:extLst>
                  <a:ext uri="{FF2B5EF4-FFF2-40B4-BE49-F238E27FC236}">
                    <a16:creationId xmlns:a16="http://schemas.microsoft.com/office/drawing/2014/main" id="{7493D41B-9585-402F-B47B-D2F22B10E3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22950" y="5441949"/>
                <a:ext cx="2133600" cy="2422525"/>
              </a:xfrm>
              <a:prstGeom prst="rect">
                <a:avLst/>
              </a:prstGeom>
            </p:spPr>
          </p:pic>
        </p:grpSp>
        <p:sp>
          <p:nvSpPr>
            <p:cNvPr id="90" name="TextBox 89">
              <a:extLst>
                <a:ext uri="{FF2B5EF4-FFF2-40B4-BE49-F238E27FC236}">
                  <a16:creationId xmlns:a16="http://schemas.microsoft.com/office/drawing/2014/main" id="{FB3B2417-A37E-45E2-99D0-14DAE2DE5F60}"/>
                </a:ext>
              </a:extLst>
            </p:cNvPr>
            <p:cNvSpPr txBox="1"/>
            <p:nvPr/>
          </p:nvSpPr>
          <p:spPr>
            <a:xfrm>
              <a:off x="5270499" y="7559674"/>
              <a:ext cx="2559584" cy="942063"/>
            </a:xfrm>
            <a:prstGeom prst="rect">
              <a:avLst/>
            </a:prstGeom>
            <a:noFill/>
          </p:spPr>
          <p:txBody>
            <a:bodyPr wrap="none" rtlCol="0">
              <a:spAutoFit/>
            </a:bodyPr>
            <a:lstStyle/>
            <a:p>
              <a:r>
                <a:rPr lang="en-AU" sz="1092" b="1" dirty="0">
                  <a:latin typeface="Source Sans Pro" panose="020B0503030403020204" pitchFamily="34" charset="0"/>
                  <a:ea typeface="Source Sans Pro" panose="020B0503030403020204" pitchFamily="34" charset="0"/>
                </a:rPr>
                <a:t>Understand</a:t>
              </a:r>
              <a:r>
                <a:rPr lang="en-AU" sz="1092" dirty="0">
                  <a:latin typeface="Source Sans Pro" panose="020B0503030403020204" pitchFamily="34" charset="0"/>
                  <a:ea typeface="Source Sans Pro" panose="020B0503030403020204" pitchFamily="34" charset="0"/>
                </a:rPr>
                <a:t> the </a:t>
              </a:r>
            </a:p>
            <a:p>
              <a:r>
                <a:rPr lang="en-AU" sz="1092" dirty="0">
                  <a:latin typeface="Source Sans Pro" panose="020B0503030403020204" pitchFamily="34" charset="0"/>
                  <a:ea typeface="Source Sans Pro" panose="020B0503030403020204" pitchFamily="34" charset="0"/>
                </a:rPr>
                <a:t>model</a:t>
              </a:r>
            </a:p>
          </p:txBody>
        </p:sp>
        <p:sp>
          <p:nvSpPr>
            <p:cNvPr id="91" name="TextBox 90">
              <a:extLst>
                <a:ext uri="{FF2B5EF4-FFF2-40B4-BE49-F238E27FC236}">
                  <a16:creationId xmlns:a16="http://schemas.microsoft.com/office/drawing/2014/main" id="{1D28EE7F-CF37-4C1B-9B59-A4996EE5AB1C}"/>
                </a:ext>
              </a:extLst>
            </p:cNvPr>
            <p:cNvSpPr txBox="1"/>
            <p:nvPr/>
          </p:nvSpPr>
          <p:spPr>
            <a:xfrm>
              <a:off x="5270499" y="8468242"/>
              <a:ext cx="2464420"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Evaluate model </a:t>
              </a:r>
            </a:p>
            <a:p>
              <a:r>
                <a:rPr lang="en-AU" sz="1092" dirty="0">
                  <a:latin typeface="Source Sans Pro" panose="020B0503030403020204" pitchFamily="34" charset="0"/>
                  <a:ea typeface="Source Sans Pro" panose="020B0503030403020204" pitchFamily="34" charset="0"/>
                </a:rPr>
                <a:t>suitability</a:t>
              </a:r>
            </a:p>
          </p:txBody>
        </p:sp>
        <p:sp>
          <p:nvSpPr>
            <p:cNvPr id="92" name="TextBox 91">
              <a:extLst>
                <a:ext uri="{FF2B5EF4-FFF2-40B4-BE49-F238E27FC236}">
                  <a16:creationId xmlns:a16="http://schemas.microsoft.com/office/drawing/2014/main" id="{82F718FC-B4CB-43F7-8B35-5DDB2FC15F5D}"/>
                </a:ext>
              </a:extLst>
            </p:cNvPr>
            <p:cNvSpPr txBox="1"/>
            <p:nvPr/>
          </p:nvSpPr>
          <p:spPr>
            <a:xfrm>
              <a:off x="5270499" y="9376807"/>
              <a:ext cx="2672372" cy="572541"/>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Accept model use</a:t>
              </a:r>
            </a:p>
          </p:txBody>
        </p:sp>
      </p:grpSp>
      <p:grpSp>
        <p:nvGrpSpPr>
          <p:cNvPr id="103" name="Group 102">
            <a:extLst>
              <a:ext uri="{FF2B5EF4-FFF2-40B4-BE49-F238E27FC236}">
                <a16:creationId xmlns:a16="http://schemas.microsoft.com/office/drawing/2014/main" id="{080E0045-9B4C-4B0B-A080-85822590EE80}"/>
              </a:ext>
            </a:extLst>
          </p:cNvPr>
          <p:cNvGrpSpPr/>
          <p:nvPr/>
        </p:nvGrpSpPr>
        <p:grpSpPr>
          <a:xfrm>
            <a:off x="3900543" y="2017257"/>
            <a:ext cx="1351577" cy="2564530"/>
            <a:chOff x="8566150" y="4740275"/>
            <a:chExt cx="2971800" cy="5638800"/>
          </a:xfrm>
        </p:grpSpPr>
        <p:grpSp>
          <p:nvGrpSpPr>
            <p:cNvPr id="81" name="Group 80">
              <a:extLst>
                <a:ext uri="{FF2B5EF4-FFF2-40B4-BE49-F238E27FC236}">
                  <a16:creationId xmlns:a16="http://schemas.microsoft.com/office/drawing/2014/main" id="{94FD0209-2AE2-4A82-8601-1D57C35F94F5}"/>
                </a:ext>
              </a:extLst>
            </p:cNvPr>
            <p:cNvGrpSpPr/>
            <p:nvPr/>
          </p:nvGrpSpPr>
          <p:grpSpPr>
            <a:xfrm>
              <a:off x="8566150" y="4740275"/>
              <a:ext cx="2971800" cy="5638800"/>
              <a:chOff x="8909050" y="4740275"/>
              <a:chExt cx="2971800" cy="5638800"/>
            </a:xfrm>
          </p:grpSpPr>
          <p:sp>
            <p:nvSpPr>
              <p:cNvPr id="74" name="Rectangle 73">
                <a:extLst>
                  <a:ext uri="{FF2B5EF4-FFF2-40B4-BE49-F238E27FC236}">
                    <a16:creationId xmlns:a16="http://schemas.microsoft.com/office/drawing/2014/main" id="{4636A5D6-E6C4-4C28-8503-4F6EF0D8AB13}"/>
                  </a:ext>
                </a:extLst>
              </p:cNvPr>
              <p:cNvSpPr/>
              <p:nvPr/>
            </p:nvSpPr>
            <p:spPr>
              <a:xfrm>
                <a:off x="89090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Risk</a:t>
                </a:r>
                <a:r>
                  <a:rPr lang="en-AU" sz="1273" dirty="0">
                    <a:solidFill>
                      <a:schemeClr val="tx1"/>
                    </a:solidFill>
                    <a:latin typeface="Source Sans Pro" panose="020B0503030403020204" pitchFamily="34" charset="0"/>
                    <a:ea typeface="Source Sans Pro" panose="020B0503030403020204" pitchFamily="34" charset="0"/>
                  </a:rPr>
                  <a:t> </a:t>
                </a:r>
                <a:r>
                  <a:rPr lang="en-AU" sz="1273" b="1" dirty="0">
                    <a:solidFill>
                      <a:schemeClr val="tx1"/>
                    </a:solidFill>
                    <a:latin typeface="Source Sans Pro" panose="020B0503030403020204" pitchFamily="34" charset="0"/>
                    <a:ea typeface="Source Sans Pro" panose="020B0503030403020204" pitchFamily="34" charset="0"/>
                  </a:rPr>
                  <a:t>Modeller</a:t>
                </a:r>
              </a:p>
            </p:txBody>
          </p:sp>
          <p:grpSp>
            <p:nvGrpSpPr>
              <p:cNvPr id="76" name="Group 75">
                <a:extLst>
                  <a:ext uri="{FF2B5EF4-FFF2-40B4-BE49-F238E27FC236}">
                    <a16:creationId xmlns:a16="http://schemas.microsoft.com/office/drawing/2014/main" id="{2DCBFCBF-3418-4BBE-8DE5-68BC0831A0AF}"/>
                  </a:ext>
                </a:extLst>
              </p:cNvPr>
              <p:cNvGrpSpPr/>
              <p:nvPr/>
            </p:nvGrpSpPr>
            <p:grpSpPr>
              <a:xfrm>
                <a:off x="9099550" y="5349875"/>
                <a:ext cx="2590800" cy="2514600"/>
                <a:chOff x="10237107" y="6599011"/>
                <a:chExt cx="2438400" cy="2362200"/>
              </a:xfrm>
            </p:grpSpPr>
            <p:pic>
              <p:nvPicPr>
                <p:cNvPr id="41" name="Graphic 40" descr="Male profile with solid fill">
                  <a:extLst>
                    <a:ext uri="{FF2B5EF4-FFF2-40B4-BE49-F238E27FC236}">
                      <a16:creationId xmlns:a16="http://schemas.microsoft.com/office/drawing/2014/main" id="{6EE0405A-315B-40FC-A1B6-A645B93EA7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7107" y="6599011"/>
                  <a:ext cx="2438400" cy="2362200"/>
                </a:xfrm>
                <a:prstGeom prst="rect">
                  <a:avLst/>
                </a:prstGeom>
              </p:spPr>
            </p:pic>
            <p:sp>
              <p:nvSpPr>
                <p:cNvPr id="63" name="Rectangle 62">
                  <a:extLst>
                    <a:ext uri="{FF2B5EF4-FFF2-40B4-BE49-F238E27FC236}">
                      <a16:creationId xmlns:a16="http://schemas.microsoft.com/office/drawing/2014/main" id="{A5ADE84D-ECA1-48D4-BB37-E4687407FBAB}"/>
                    </a:ext>
                  </a:extLst>
                </p:cNvPr>
                <p:cNvSpPr/>
                <p:nvPr/>
              </p:nvSpPr>
              <p:spPr>
                <a:xfrm>
                  <a:off x="11804650" y="7864475"/>
                  <a:ext cx="696686" cy="759279"/>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19"/>
                </a:p>
              </p:txBody>
            </p:sp>
            <p:pic>
              <p:nvPicPr>
                <p:cNvPr id="72" name="Graphic 71" descr="Bar graph with downward trend with solid fill">
                  <a:extLst>
                    <a:ext uri="{FF2B5EF4-FFF2-40B4-BE49-F238E27FC236}">
                      <a16:creationId xmlns:a16="http://schemas.microsoft.com/office/drawing/2014/main" id="{FB66FBBF-FD4C-40A5-BAE2-CC6969BD48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28450" y="7776000"/>
                  <a:ext cx="924000" cy="976500"/>
                </a:xfrm>
                <a:prstGeom prst="rect">
                  <a:avLst/>
                </a:prstGeom>
              </p:spPr>
            </p:pic>
          </p:grpSp>
        </p:grpSp>
        <p:sp>
          <p:nvSpPr>
            <p:cNvPr id="93" name="TextBox 92">
              <a:extLst>
                <a:ext uri="{FF2B5EF4-FFF2-40B4-BE49-F238E27FC236}">
                  <a16:creationId xmlns:a16="http://schemas.microsoft.com/office/drawing/2014/main" id="{6CCF5762-DAC9-4045-8F89-941869874752}"/>
                </a:ext>
              </a:extLst>
            </p:cNvPr>
            <p:cNvSpPr txBox="1"/>
            <p:nvPr/>
          </p:nvSpPr>
          <p:spPr>
            <a:xfrm>
              <a:off x="8832849" y="7864474"/>
              <a:ext cx="2235319"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Challenge the </a:t>
              </a:r>
            </a:p>
            <a:p>
              <a:r>
                <a:rPr lang="en-AU" sz="1092" dirty="0">
                  <a:latin typeface="Source Sans Pro" panose="020B0503030403020204" pitchFamily="34" charset="0"/>
                  <a:ea typeface="Source Sans Pro" panose="020B0503030403020204" pitchFamily="34" charset="0"/>
                </a:rPr>
                <a:t>model</a:t>
              </a:r>
            </a:p>
          </p:txBody>
        </p:sp>
        <p:sp>
          <p:nvSpPr>
            <p:cNvPr id="94" name="TextBox 93">
              <a:extLst>
                <a:ext uri="{FF2B5EF4-FFF2-40B4-BE49-F238E27FC236}">
                  <a16:creationId xmlns:a16="http://schemas.microsoft.com/office/drawing/2014/main" id="{CAE22601-EB48-49CC-8C71-E9575617794D}"/>
                </a:ext>
              </a:extLst>
            </p:cNvPr>
            <p:cNvSpPr txBox="1"/>
            <p:nvPr/>
          </p:nvSpPr>
          <p:spPr>
            <a:xfrm>
              <a:off x="8832849" y="8773042"/>
              <a:ext cx="2231792"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Ensure model </a:t>
              </a:r>
            </a:p>
            <a:p>
              <a:r>
                <a:rPr lang="en-AU" sz="1092" dirty="0">
                  <a:latin typeface="Source Sans Pro" panose="020B0503030403020204" pitchFamily="34" charset="0"/>
                  <a:ea typeface="Source Sans Pro" panose="020B0503030403020204" pitchFamily="34" charset="0"/>
                </a:rPr>
                <a:t>robustness</a:t>
              </a:r>
            </a:p>
          </p:txBody>
        </p:sp>
        <p:sp>
          <p:nvSpPr>
            <p:cNvPr id="95" name="TextBox 94">
              <a:extLst>
                <a:ext uri="{FF2B5EF4-FFF2-40B4-BE49-F238E27FC236}">
                  <a16:creationId xmlns:a16="http://schemas.microsoft.com/office/drawing/2014/main" id="{44199CE2-DAAE-4C79-AA2E-3285B31D0885}"/>
                </a:ext>
              </a:extLst>
            </p:cNvPr>
            <p:cNvSpPr txBox="1"/>
            <p:nvPr/>
          </p:nvSpPr>
          <p:spPr>
            <a:xfrm>
              <a:off x="8832849" y="9681607"/>
              <a:ext cx="2358681" cy="572541"/>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Approve model</a:t>
              </a:r>
            </a:p>
          </p:txBody>
        </p:sp>
      </p:grpSp>
      <p:grpSp>
        <p:nvGrpSpPr>
          <p:cNvPr id="101" name="Group 100">
            <a:extLst>
              <a:ext uri="{FF2B5EF4-FFF2-40B4-BE49-F238E27FC236}">
                <a16:creationId xmlns:a16="http://schemas.microsoft.com/office/drawing/2014/main" id="{5207093E-7B3C-4829-B284-091BE196E932}"/>
              </a:ext>
            </a:extLst>
          </p:cNvPr>
          <p:cNvGrpSpPr/>
          <p:nvPr/>
        </p:nvGrpSpPr>
        <p:grpSpPr>
          <a:xfrm>
            <a:off x="7179850" y="2017257"/>
            <a:ext cx="1351577" cy="2564530"/>
            <a:chOff x="12166600" y="4740275"/>
            <a:chExt cx="2971800" cy="5638800"/>
          </a:xfrm>
        </p:grpSpPr>
        <p:grpSp>
          <p:nvGrpSpPr>
            <p:cNvPr id="80" name="Group 79">
              <a:extLst>
                <a:ext uri="{FF2B5EF4-FFF2-40B4-BE49-F238E27FC236}">
                  <a16:creationId xmlns:a16="http://schemas.microsoft.com/office/drawing/2014/main" id="{D6C5EF69-88C7-4E5A-8F32-146B384EBB7B}"/>
                </a:ext>
              </a:extLst>
            </p:cNvPr>
            <p:cNvGrpSpPr/>
            <p:nvPr/>
          </p:nvGrpSpPr>
          <p:grpSpPr>
            <a:xfrm>
              <a:off x="12166600" y="4740275"/>
              <a:ext cx="2971800" cy="5638800"/>
              <a:chOff x="13265150" y="4740275"/>
              <a:chExt cx="2971800" cy="5638800"/>
            </a:xfrm>
          </p:grpSpPr>
          <p:sp>
            <p:nvSpPr>
              <p:cNvPr id="79" name="Rectangle 78">
                <a:extLst>
                  <a:ext uri="{FF2B5EF4-FFF2-40B4-BE49-F238E27FC236}">
                    <a16:creationId xmlns:a16="http://schemas.microsoft.com/office/drawing/2014/main" id="{87B93F73-8896-4FDB-92CF-BDBD08FB52E4}"/>
                  </a:ext>
                </a:extLst>
              </p:cNvPr>
              <p:cNvSpPr/>
              <p:nvPr/>
            </p:nvSpPr>
            <p:spPr>
              <a:xfrm>
                <a:off x="132651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Consumer</a:t>
                </a:r>
              </a:p>
            </p:txBody>
          </p:sp>
          <p:pic>
            <p:nvPicPr>
              <p:cNvPr id="24" name="Graphic 23" descr="Customer review with solid fill">
                <a:extLst>
                  <a:ext uri="{FF2B5EF4-FFF2-40B4-BE49-F238E27FC236}">
                    <a16:creationId xmlns:a16="http://schemas.microsoft.com/office/drawing/2014/main" id="{33C94529-95ED-47F2-8C87-7F13908CCF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417550" y="5273675"/>
                <a:ext cx="2743200" cy="2438400"/>
              </a:xfrm>
              <a:prstGeom prst="rect">
                <a:avLst/>
              </a:prstGeom>
            </p:spPr>
          </p:pic>
        </p:grpSp>
        <p:sp>
          <p:nvSpPr>
            <p:cNvPr id="96" name="TextBox 95">
              <a:extLst>
                <a:ext uri="{FF2B5EF4-FFF2-40B4-BE49-F238E27FC236}">
                  <a16:creationId xmlns:a16="http://schemas.microsoft.com/office/drawing/2014/main" id="{FCB8FA52-B1F2-413C-8FDF-462858CF0CEA}"/>
                </a:ext>
              </a:extLst>
            </p:cNvPr>
            <p:cNvSpPr txBox="1"/>
            <p:nvPr/>
          </p:nvSpPr>
          <p:spPr>
            <a:xfrm>
              <a:off x="12414251" y="7864474"/>
              <a:ext cx="1981199" cy="1311586"/>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“What is the impact on me?”</a:t>
              </a:r>
            </a:p>
          </p:txBody>
        </p:sp>
        <p:sp>
          <p:nvSpPr>
            <p:cNvPr id="98" name="TextBox 97">
              <a:extLst>
                <a:ext uri="{FF2B5EF4-FFF2-40B4-BE49-F238E27FC236}">
                  <a16:creationId xmlns:a16="http://schemas.microsoft.com/office/drawing/2014/main" id="{B2A54EF9-5F7A-40E4-88A0-C72C09032CAA}"/>
                </a:ext>
              </a:extLst>
            </p:cNvPr>
            <p:cNvSpPr txBox="1"/>
            <p:nvPr/>
          </p:nvSpPr>
          <p:spPr>
            <a:xfrm>
              <a:off x="12414249" y="9312276"/>
              <a:ext cx="2454646" cy="942063"/>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“What actions can I take?”</a:t>
              </a:r>
            </a:p>
          </p:txBody>
        </p:sp>
      </p:grpSp>
      <p:grpSp>
        <p:nvGrpSpPr>
          <p:cNvPr id="102" name="Group 101">
            <a:extLst>
              <a:ext uri="{FF2B5EF4-FFF2-40B4-BE49-F238E27FC236}">
                <a16:creationId xmlns:a16="http://schemas.microsoft.com/office/drawing/2014/main" id="{888BDF95-5DA3-4E0B-9262-EA7EC2007D87}"/>
              </a:ext>
            </a:extLst>
          </p:cNvPr>
          <p:cNvGrpSpPr/>
          <p:nvPr/>
        </p:nvGrpSpPr>
        <p:grpSpPr>
          <a:xfrm>
            <a:off x="5540196" y="2017257"/>
            <a:ext cx="1351577" cy="2564530"/>
            <a:chOff x="12185650" y="4740275"/>
            <a:chExt cx="2971800" cy="5638800"/>
          </a:xfrm>
        </p:grpSpPr>
        <p:grpSp>
          <p:nvGrpSpPr>
            <p:cNvPr id="82" name="Group 81">
              <a:extLst>
                <a:ext uri="{FF2B5EF4-FFF2-40B4-BE49-F238E27FC236}">
                  <a16:creationId xmlns:a16="http://schemas.microsoft.com/office/drawing/2014/main" id="{40FD979E-FA57-4388-98EF-1EA5F4AF8DA2}"/>
                </a:ext>
              </a:extLst>
            </p:cNvPr>
            <p:cNvGrpSpPr/>
            <p:nvPr/>
          </p:nvGrpSpPr>
          <p:grpSpPr>
            <a:xfrm>
              <a:off x="12185650" y="4740275"/>
              <a:ext cx="2971800" cy="5638800"/>
              <a:chOff x="16452850" y="4740275"/>
              <a:chExt cx="2971800" cy="5638800"/>
            </a:xfrm>
          </p:grpSpPr>
          <p:sp>
            <p:nvSpPr>
              <p:cNvPr id="77" name="Rectangle 76">
                <a:extLst>
                  <a:ext uri="{FF2B5EF4-FFF2-40B4-BE49-F238E27FC236}">
                    <a16:creationId xmlns:a16="http://schemas.microsoft.com/office/drawing/2014/main" id="{473BEEE3-95F5-4906-91F6-ECDDED35AC8A}"/>
                  </a:ext>
                </a:extLst>
              </p:cNvPr>
              <p:cNvSpPr/>
              <p:nvPr/>
            </p:nvSpPr>
            <p:spPr>
              <a:xfrm>
                <a:off x="164528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Regulator</a:t>
                </a:r>
              </a:p>
            </p:txBody>
          </p:sp>
          <p:pic>
            <p:nvPicPr>
              <p:cNvPr id="32" name="Graphic 31" descr="Target Audience with solid fill">
                <a:extLst>
                  <a:ext uri="{FF2B5EF4-FFF2-40B4-BE49-F238E27FC236}">
                    <a16:creationId xmlns:a16="http://schemas.microsoft.com/office/drawing/2014/main" id="{713429F5-E5BA-4DBD-A21F-D52FB9A7832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52850" y="5197475"/>
                <a:ext cx="2971800" cy="2971800"/>
              </a:xfrm>
              <a:prstGeom prst="rect">
                <a:avLst/>
              </a:prstGeom>
            </p:spPr>
          </p:pic>
        </p:grpSp>
        <p:sp>
          <p:nvSpPr>
            <p:cNvPr id="99" name="TextBox 98">
              <a:extLst>
                <a:ext uri="{FF2B5EF4-FFF2-40B4-BE49-F238E27FC236}">
                  <a16:creationId xmlns:a16="http://schemas.microsoft.com/office/drawing/2014/main" id="{737E3CC0-3E20-4584-88E0-1EDCA12A68C9}"/>
                </a:ext>
              </a:extLst>
            </p:cNvPr>
            <p:cNvSpPr txBox="1"/>
            <p:nvPr/>
          </p:nvSpPr>
          <p:spPr>
            <a:xfrm>
              <a:off x="12414249" y="7864474"/>
              <a:ext cx="2378448" cy="1311586"/>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Check impact of model on consumers</a:t>
              </a:r>
            </a:p>
          </p:txBody>
        </p:sp>
        <p:sp>
          <p:nvSpPr>
            <p:cNvPr id="100" name="TextBox 99">
              <a:extLst>
                <a:ext uri="{FF2B5EF4-FFF2-40B4-BE49-F238E27FC236}">
                  <a16:creationId xmlns:a16="http://schemas.microsoft.com/office/drawing/2014/main" id="{BD933DCB-74F5-4400-BE1D-E5A94E885712}"/>
                </a:ext>
              </a:extLst>
            </p:cNvPr>
            <p:cNvSpPr txBox="1"/>
            <p:nvPr/>
          </p:nvSpPr>
          <p:spPr>
            <a:xfrm>
              <a:off x="12414249" y="9312276"/>
              <a:ext cx="2454646" cy="942063"/>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Verify model reliability</a:t>
              </a:r>
            </a:p>
          </p:txBody>
        </p:sp>
      </p:grpSp>
      <p:sp>
        <p:nvSpPr>
          <p:cNvPr id="107" name="TextBox 106">
            <a:extLst>
              <a:ext uri="{FF2B5EF4-FFF2-40B4-BE49-F238E27FC236}">
                <a16:creationId xmlns:a16="http://schemas.microsoft.com/office/drawing/2014/main" id="{37534406-8160-49FC-B070-5F97385C0824}"/>
              </a:ext>
            </a:extLst>
          </p:cNvPr>
          <p:cNvSpPr txBox="1"/>
          <p:nvPr/>
        </p:nvSpPr>
        <p:spPr>
          <a:xfrm>
            <a:off x="499942" y="4720411"/>
            <a:ext cx="8144116" cy="260392"/>
          </a:xfrm>
          <a:prstGeom prst="rect">
            <a:avLst/>
          </a:prstGeom>
          <a:noFill/>
        </p:spPr>
        <p:txBody>
          <a:bodyPr wrap="square" rtlCol="0">
            <a:spAutoFit/>
          </a:bodyPr>
          <a:lstStyle/>
          <a:p>
            <a:pPr algn="ctr"/>
            <a:r>
              <a:rPr lang="en-US" sz="1092" dirty="0">
                <a:latin typeface="Source Sans Pro" panose="020B0503030403020204" pitchFamily="34" charset="0"/>
                <a:ea typeface="Source Sans Pro" panose="020B0503030403020204" pitchFamily="34" charset="0"/>
              </a:rPr>
              <a:t>Source: V. Belle and I. </a:t>
            </a:r>
            <a:r>
              <a:rPr lang="en-AU" sz="1092" dirty="0" err="1">
                <a:latin typeface="Source Sans Pro" panose="020B0503030403020204" pitchFamily="34" charset="0"/>
                <a:ea typeface="Source Sans Pro" panose="020B0503030403020204" pitchFamily="34" charset="0"/>
              </a:rPr>
              <a:t>Papantonis</a:t>
            </a:r>
            <a:r>
              <a:rPr lang="en-AU" sz="1092" dirty="0">
                <a:latin typeface="Source Sans Pro" panose="020B0503030403020204" pitchFamily="34" charset="0"/>
                <a:ea typeface="Source Sans Pro" panose="020B0503030403020204" pitchFamily="34" charset="0"/>
              </a:rPr>
              <a:t>: </a:t>
            </a:r>
            <a:r>
              <a:rPr lang="en-US" sz="1092" dirty="0">
                <a:latin typeface="Source Sans Pro" panose="020B0503030403020204" pitchFamily="34" charset="0"/>
                <a:ea typeface="Source Sans Pro" panose="020B0503030403020204" pitchFamily="34" charset="0"/>
              </a:rPr>
              <a:t>Principles and practice of explainable machine learning, </a:t>
            </a:r>
            <a:r>
              <a:rPr lang="en-US" sz="1092" i="1" dirty="0" err="1">
                <a:latin typeface="Source Sans Pro" panose="020B0503030403020204" pitchFamily="34" charset="0"/>
                <a:ea typeface="Source Sans Pro" panose="020B0503030403020204" pitchFamily="34" charset="0"/>
              </a:rPr>
              <a:t>arXiv</a:t>
            </a:r>
            <a:r>
              <a:rPr lang="en-US" sz="1092" i="1" dirty="0">
                <a:latin typeface="Source Sans Pro" panose="020B0503030403020204" pitchFamily="34" charset="0"/>
                <a:ea typeface="Source Sans Pro" panose="020B0503030403020204" pitchFamily="34" charset="0"/>
              </a:rPr>
              <a:t>,</a:t>
            </a:r>
            <a:r>
              <a:rPr lang="en-US" sz="1092" dirty="0">
                <a:latin typeface="Source Sans Pro" panose="020B0503030403020204" pitchFamily="34" charset="0"/>
                <a:ea typeface="Source Sans Pro" panose="020B0503030403020204" pitchFamily="34" charset="0"/>
              </a:rPr>
              <a:t> 2020. </a:t>
            </a:r>
            <a:r>
              <a:rPr lang="en-US" sz="1092" dirty="0">
                <a:latin typeface="Source Sans Pro" panose="020B0503030403020204" pitchFamily="34" charset="0"/>
                <a:ea typeface="Source Sans Pro" panose="020B0503030403020204" pitchFamily="34" charset="0"/>
                <a:hlinkClick r:id="rId15"/>
              </a:rPr>
              <a:t>https://arxiv.org/abs/2009.11698</a:t>
            </a:r>
            <a:endParaRPr lang="en-US" sz="1092" dirty="0">
              <a:latin typeface="Source Sans Pro" panose="020B0503030403020204" pitchFamily="34" charset="0"/>
              <a:ea typeface="Source Sans Pro" panose="020B0503030403020204" pitchFamily="34" charset="0"/>
            </a:endParaRPr>
          </a:p>
        </p:txBody>
      </p:sp>
      <p:sp>
        <p:nvSpPr>
          <p:cNvPr id="4" name="Footer Placeholder 3">
            <a:extLst>
              <a:ext uri="{FF2B5EF4-FFF2-40B4-BE49-F238E27FC236}">
                <a16:creationId xmlns:a16="http://schemas.microsoft.com/office/drawing/2014/main" id="{5A184F17-6BDA-B347-4DA8-39EFF6DD7C61}"/>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2313019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fade">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fade">
                                      <p:cBhvr>
                                        <p:cTn id="23" dur="500"/>
                                        <p:tgtEl>
                                          <p:spTgt spid="10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443EA8-7B7D-CFE7-66CB-96E00418222B}"/>
              </a:ext>
            </a:extLst>
          </p:cNvPr>
          <p:cNvSpPr>
            <a:spLocks noGrp="1"/>
          </p:cNvSpPr>
          <p:nvPr>
            <p:ph type="title"/>
          </p:nvPr>
        </p:nvSpPr>
        <p:spPr/>
        <p:txBody>
          <a:bodyPr>
            <a:normAutofit/>
          </a:bodyPr>
          <a:lstStyle/>
          <a:p>
            <a:r>
              <a:rPr lang="en-AU" sz="2800" b="1" dirty="0"/>
              <a:t>Do I understand how does the model work?</a:t>
            </a:r>
          </a:p>
        </p:txBody>
      </p:sp>
      <p:sp>
        <p:nvSpPr>
          <p:cNvPr id="6" name="Content Placeholder 5">
            <a:extLst>
              <a:ext uri="{FF2B5EF4-FFF2-40B4-BE49-F238E27FC236}">
                <a16:creationId xmlns:a16="http://schemas.microsoft.com/office/drawing/2014/main" id="{1FCA9FD6-97E4-A05E-EFA3-F3D4B67EC5BC}"/>
              </a:ext>
            </a:extLst>
          </p:cNvPr>
          <p:cNvSpPr>
            <a:spLocks noGrp="1"/>
          </p:cNvSpPr>
          <p:nvPr>
            <p:ph sz="half" idx="1"/>
          </p:nvPr>
        </p:nvSpPr>
        <p:spPr>
          <a:xfrm>
            <a:off x="251519" y="1665854"/>
            <a:ext cx="8640959" cy="3066136"/>
          </a:xfrm>
        </p:spPr>
        <p:txBody>
          <a:bodyPr/>
          <a:lstStyle/>
          <a:p>
            <a:r>
              <a:rPr lang="en-AU" spc="-10" dirty="0">
                <a:latin typeface="Calibri"/>
                <a:cs typeface="Calibri"/>
              </a:rPr>
              <a:t>XAI enables </a:t>
            </a:r>
            <a:r>
              <a:rPr lang="en-AU" sz="2400" dirty="0">
                <a:latin typeface="Calibri"/>
                <a:cs typeface="Calibri"/>
              </a:rPr>
              <a:t>a model</a:t>
            </a:r>
            <a:r>
              <a:rPr lang="en-AU" sz="2400" spc="-35" dirty="0">
                <a:latin typeface="Calibri"/>
                <a:cs typeface="Calibri"/>
              </a:rPr>
              <a:t> </a:t>
            </a:r>
            <a:r>
              <a:rPr lang="en-AU" sz="2400" dirty="0">
                <a:latin typeface="Calibri"/>
                <a:cs typeface="Calibri"/>
              </a:rPr>
              <a:t>to</a:t>
            </a:r>
            <a:r>
              <a:rPr lang="en-AU" sz="2400" spc="-35" dirty="0">
                <a:latin typeface="Calibri"/>
                <a:cs typeface="Calibri"/>
              </a:rPr>
              <a:t> </a:t>
            </a:r>
            <a:r>
              <a:rPr lang="en-AU" sz="2400" dirty="0">
                <a:latin typeface="Calibri"/>
                <a:cs typeface="Calibri"/>
              </a:rPr>
              <a:t>be</a:t>
            </a:r>
            <a:r>
              <a:rPr lang="en-AU" sz="2400" spc="-25" dirty="0">
                <a:latin typeface="Calibri"/>
                <a:cs typeface="Calibri"/>
              </a:rPr>
              <a:t> </a:t>
            </a:r>
            <a:r>
              <a:rPr lang="en-AU" sz="2400" spc="-10" dirty="0">
                <a:latin typeface="Calibri"/>
                <a:cs typeface="Calibri"/>
              </a:rPr>
              <a:t>understood by a human</a:t>
            </a:r>
          </a:p>
          <a:p>
            <a:r>
              <a:rPr lang="en-AU" sz="2400" spc="-10" dirty="0">
                <a:latin typeface="Calibri"/>
                <a:cs typeface="Calibri"/>
              </a:rPr>
              <a:t>Understanding could lead to (refine this):</a:t>
            </a:r>
            <a:endParaRPr lang="en-AU" sz="2000" spc="-10" dirty="0">
              <a:latin typeface="Calibri"/>
              <a:cs typeface="Calibri"/>
            </a:endParaRPr>
          </a:p>
          <a:p>
            <a:endParaRPr lang="en-AU" dirty="0"/>
          </a:p>
        </p:txBody>
      </p:sp>
      <p:pic>
        <p:nvPicPr>
          <p:cNvPr id="16386" name="Picture 2" descr="Free Trust Faith photo and picture">
            <a:extLst>
              <a:ext uri="{FF2B5EF4-FFF2-40B4-BE49-F238E27FC236}">
                <a16:creationId xmlns:a16="http://schemas.microsoft.com/office/drawing/2014/main" id="{22815876-D771-3BC1-D5DF-ABF95F65F6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043" y="2667932"/>
            <a:ext cx="1481080" cy="111081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Free Ethics Right photo and picture">
            <a:extLst>
              <a:ext uri="{FF2B5EF4-FFF2-40B4-BE49-F238E27FC236}">
                <a16:creationId xmlns:a16="http://schemas.microsoft.com/office/drawing/2014/main" id="{9A3122C4-A389-506C-D9E3-E8161CABF7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3416" y="2673170"/>
            <a:ext cx="1577705" cy="111537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Free Silhouette Head photo and picture">
            <a:extLst>
              <a:ext uri="{FF2B5EF4-FFF2-40B4-BE49-F238E27FC236}">
                <a16:creationId xmlns:a16="http://schemas.microsoft.com/office/drawing/2014/main" id="{4A1DDE91-2B72-0487-D9B3-599C2A4E9D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414" y="2673170"/>
            <a:ext cx="1671756" cy="11153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2E2D97-D457-4D82-66FA-252BE17616B4}"/>
              </a:ext>
            </a:extLst>
          </p:cNvPr>
          <p:cNvSpPr txBox="1"/>
          <p:nvPr/>
        </p:nvSpPr>
        <p:spPr>
          <a:xfrm>
            <a:off x="3443416" y="3778743"/>
            <a:ext cx="1577705" cy="738664"/>
          </a:xfrm>
          <a:prstGeom prst="rect">
            <a:avLst/>
          </a:prstGeom>
          <a:noFill/>
        </p:spPr>
        <p:txBody>
          <a:bodyPr wrap="square">
            <a:spAutoFit/>
          </a:bodyPr>
          <a:lstStyle/>
          <a:p>
            <a:pPr marL="0" lvl="1"/>
            <a:r>
              <a:rPr lang="en-AU" sz="1400" spc="-10" dirty="0">
                <a:latin typeface="Calibri"/>
                <a:cs typeface="Calibri"/>
              </a:rPr>
              <a:t>Better, fair and ethical decision-making</a:t>
            </a:r>
          </a:p>
        </p:txBody>
      </p:sp>
      <p:sp>
        <p:nvSpPr>
          <p:cNvPr id="10" name="TextBox 9">
            <a:extLst>
              <a:ext uri="{FF2B5EF4-FFF2-40B4-BE49-F238E27FC236}">
                <a16:creationId xmlns:a16="http://schemas.microsoft.com/office/drawing/2014/main" id="{7DEBBD7B-9F36-4E63-DB25-D751C6F8B698}"/>
              </a:ext>
            </a:extLst>
          </p:cNvPr>
          <p:cNvSpPr txBox="1"/>
          <p:nvPr/>
        </p:nvSpPr>
        <p:spPr>
          <a:xfrm>
            <a:off x="5963414" y="3778742"/>
            <a:ext cx="1671756" cy="523220"/>
          </a:xfrm>
          <a:prstGeom prst="rect">
            <a:avLst/>
          </a:prstGeom>
          <a:noFill/>
        </p:spPr>
        <p:txBody>
          <a:bodyPr wrap="square">
            <a:spAutoFit/>
          </a:bodyPr>
          <a:lstStyle/>
          <a:p>
            <a:pPr marL="0" lvl="1"/>
            <a:r>
              <a:rPr lang="en-AU" sz="1400" spc="-10" dirty="0">
                <a:latin typeface="Calibri"/>
                <a:cs typeface="Calibri"/>
              </a:rPr>
              <a:t>New knowledge or perspective</a:t>
            </a:r>
            <a:endParaRPr lang="en-AU" sz="1400" dirty="0">
              <a:latin typeface="Calibri"/>
              <a:cs typeface="Calibri"/>
            </a:endParaRPr>
          </a:p>
        </p:txBody>
      </p:sp>
      <p:sp>
        <p:nvSpPr>
          <p:cNvPr id="14" name="Footer Placeholder 13">
            <a:extLst>
              <a:ext uri="{FF2B5EF4-FFF2-40B4-BE49-F238E27FC236}">
                <a16:creationId xmlns:a16="http://schemas.microsoft.com/office/drawing/2014/main" id="{0E870103-1E10-2426-0AEC-7D91FDC6599B}"/>
              </a:ext>
            </a:extLst>
          </p:cNvPr>
          <p:cNvSpPr>
            <a:spLocks noGrp="1"/>
          </p:cNvSpPr>
          <p:nvPr>
            <p:ph type="ftr" sz="quarter" idx="10"/>
          </p:nvPr>
        </p:nvSpPr>
        <p:spPr/>
        <p:txBody>
          <a:bodyPr/>
          <a:lstStyle/>
          <a:p>
            <a:endParaRPr lang="en-AU"/>
          </a:p>
        </p:txBody>
      </p:sp>
      <p:pic>
        <p:nvPicPr>
          <p:cNvPr id="1026" name="Picture 2" descr="Fig 13">
            <a:extLst>
              <a:ext uri="{FF2B5EF4-FFF2-40B4-BE49-F238E27FC236}">
                <a16:creationId xmlns:a16="http://schemas.microsoft.com/office/drawing/2014/main" id="{F12D60BE-E511-614C-A1C0-66E2802FA4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6308" y="1950872"/>
            <a:ext cx="1868862" cy="72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255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3268-3285-D475-83A3-36A2305CE043}"/>
              </a:ext>
            </a:extLst>
          </p:cNvPr>
          <p:cNvSpPr>
            <a:spLocks noGrp="1"/>
          </p:cNvSpPr>
          <p:nvPr>
            <p:ph type="title"/>
          </p:nvPr>
        </p:nvSpPr>
        <p:spPr/>
        <p:txBody>
          <a:bodyPr/>
          <a:lstStyle/>
          <a:p>
            <a:r>
              <a:rPr lang="en-AU" dirty="0"/>
              <a:t>Goals of this tutorial</a:t>
            </a:r>
          </a:p>
        </p:txBody>
      </p:sp>
      <p:sp>
        <p:nvSpPr>
          <p:cNvPr id="3" name="Content Placeholder 2">
            <a:extLst>
              <a:ext uri="{FF2B5EF4-FFF2-40B4-BE49-F238E27FC236}">
                <a16:creationId xmlns:a16="http://schemas.microsoft.com/office/drawing/2014/main" id="{531A5E62-9620-2CD3-064E-4625F80708ED}"/>
              </a:ext>
            </a:extLst>
          </p:cNvPr>
          <p:cNvSpPr>
            <a:spLocks noGrp="1"/>
          </p:cNvSpPr>
          <p:nvPr>
            <p:ph sz="half" idx="1"/>
          </p:nvPr>
        </p:nvSpPr>
        <p:spPr>
          <a:xfrm>
            <a:off x="251519" y="1665854"/>
            <a:ext cx="8640959" cy="3066136"/>
          </a:xfrm>
        </p:spPr>
        <p:txBody>
          <a:bodyPr>
            <a:normAutofit lnSpcReduction="10000"/>
          </a:bodyPr>
          <a:lstStyle/>
          <a:p>
            <a:r>
              <a:rPr lang="en-AU" dirty="0"/>
              <a:t>What is Human-Centered Explainable AI (HCXAI), and how does it differ from and complement traditional XAI approaches?</a:t>
            </a:r>
          </a:p>
          <a:p>
            <a:r>
              <a:rPr lang="en-AU" dirty="0"/>
              <a:t>What are different explanation methods (e.g., feature-based, example-based) available to us?</a:t>
            </a:r>
          </a:p>
          <a:p>
            <a:r>
              <a:rPr lang="en-AU" dirty="0"/>
              <a:t>How to design explanations that potentially prevent over-reliance or under-reliance on AI, and what techniques promote user engagement and control?</a:t>
            </a:r>
          </a:p>
          <a:p>
            <a:r>
              <a:rPr lang="en-AU" dirty="0"/>
              <a:t>What are essential considerations and metrics for evaluating XAI systems?</a:t>
            </a:r>
          </a:p>
        </p:txBody>
      </p:sp>
      <p:sp>
        <p:nvSpPr>
          <p:cNvPr id="5" name="Footer Placeholder 4">
            <a:extLst>
              <a:ext uri="{FF2B5EF4-FFF2-40B4-BE49-F238E27FC236}">
                <a16:creationId xmlns:a16="http://schemas.microsoft.com/office/drawing/2014/main" id="{CE6DAF7D-27C2-C0C5-DADC-7A9F3518DFFD}"/>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740438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03108-2846-C633-61BF-C54FEBB5BA3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7A6A468C-BEA8-DE19-089D-495CBDFE04AD}"/>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2: Taxonomy of Explanation Types</a:t>
            </a:r>
            <a:endParaRPr lang="en-AU" sz="3200" b="1" dirty="0">
              <a:solidFill>
                <a:schemeClr val="tx1"/>
              </a:solidFill>
            </a:endParaRPr>
          </a:p>
        </p:txBody>
      </p:sp>
    </p:spTree>
    <p:extLst>
      <p:ext uri="{BB962C8B-B14F-4D97-AF65-F5344CB8AC3E}">
        <p14:creationId xmlns:p14="http://schemas.microsoft.com/office/powerpoint/2010/main" val="3646998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3F0BEF-80C4-4993-BDB6-0D8399FBCC86}"/>
              </a:ext>
            </a:extLst>
          </p:cNvPr>
          <p:cNvSpPr>
            <a:spLocks noGrp="1"/>
          </p:cNvSpPr>
          <p:nvPr>
            <p:ph type="title"/>
          </p:nvPr>
        </p:nvSpPr>
        <p:spPr>
          <a:xfrm>
            <a:off x="494286" y="411889"/>
            <a:ext cx="3816457" cy="604073"/>
          </a:xfrm>
        </p:spPr>
        <p:txBody>
          <a:bodyPr>
            <a:normAutofit fontScale="90000"/>
          </a:bodyPr>
          <a:lstStyle/>
          <a:p>
            <a:r>
              <a:rPr lang="en-AU" dirty="0"/>
              <a:t>MODEL-AGNOSTIC VS. </a:t>
            </a:r>
            <a:br>
              <a:rPr lang="en-AU" dirty="0"/>
            </a:br>
            <a:r>
              <a:rPr lang="en-AU" dirty="0">
                <a:solidFill>
                  <a:srgbClr val="41BDCB"/>
                </a:solidFill>
              </a:rPr>
              <a:t>MODEL-SPECIFIC</a:t>
            </a:r>
          </a:p>
        </p:txBody>
      </p:sp>
      <p:sp>
        <p:nvSpPr>
          <p:cNvPr id="31" name="Title 1">
            <a:extLst>
              <a:ext uri="{FF2B5EF4-FFF2-40B4-BE49-F238E27FC236}">
                <a16:creationId xmlns:a16="http://schemas.microsoft.com/office/drawing/2014/main" id="{82E0CADF-A2DE-400A-8395-8E60D2DE2490}"/>
              </a:ext>
            </a:extLst>
          </p:cNvPr>
          <p:cNvSpPr txBox="1">
            <a:spLocks/>
          </p:cNvSpPr>
          <p:nvPr/>
        </p:nvSpPr>
        <p:spPr>
          <a:xfrm>
            <a:off x="621237" y="1870913"/>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Inner workings of model used for XAI</a:t>
            </a:r>
          </a:p>
        </p:txBody>
      </p:sp>
      <p:sp>
        <p:nvSpPr>
          <p:cNvPr id="33" name="Title 1">
            <a:extLst>
              <a:ext uri="{FF2B5EF4-FFF2-40B4-BE49-F238E27FC236}">
                <a16:creationId xmlns:a16="http://schemas.microsoft.com/office/drawing/2014/main" id="{B981CB82-2A5C-40DF-8DF4-343436075152}"/>
              </a:ext>
            </a:extLst>
          </p:cNvPr>
          <p:cNvSpPr txBox="1">
            <a:spLocks/>
          </p:cNvSpPr>
          <p:nvPr/>
        </p:nvSpPr>
        <p:spPr>
          <a:xfrm>
            <a:off x="482614" y="128948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SPECIFIC</a:t>
            </a:r>
          </a:p>
        </p:txBody>
      </p:sp>
      <p:sp>
        <p:nvSpPr>
          <p:cNvPr id="42" name="object 39">
            <a:extLst>
              <a:ext uri="{FF2B5EF4-FFF2-40B4-BE49-F238E27FC236}">
                <a16:creationId xmlns:a16="http://schemas.microsoft.com/office/drawing/2014/main" id="{8DA28C14-D1E2-4533-901D-EA950BA84474}"/>
              </a:ext>
            </a:extLst>
          </p:cNvPr>
          <p:cNvSpPr/>
          <p:nvPr/>
        </p:nvSpPr>
        <p:spPr>
          <a:xfrm>
            <a:off x="6546761" y="1358797"/>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Input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8" name="object 45">
            <a:extLst>
              <a:ext uri="{FF2B5EF4-FFF2-40B4-BE49-F238E27FC236}">
                <a16:creationId xmlns:a16="http://schemas.microsoft.com/office/drawing/2014/main" id="{591AC528-3797-4B29-9BA2-E1514F1188FF}"/>
              </a:ext>
            </a:extLst>
          </p:cNvPr>
          <p:cNvSpPr/>
          <p:nvPr/>
        </p:nvSpPr>
        <p:spPr>
          <a:xfrm>
            <a:off x="6546761" y="2559725"/>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Model</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78" name="Straight Arrow Connector 77">
            <a:extLst>
              <a:ext uri="{FF2B5EF4-FFF2-40B4-BE49-F238E27FC236}">
                <a16:creationId xmlns:a16="http://schemas.microsoft.com/office/drawing/2014/main" id="{24A83D4A-014B-40FC-B513-7DA885CBB090}"/>
              </a:ext>
            </a:extLst>
          </p:cNvPr>
          <p:cNvCxnSpPr>
            <a:cxnSpLocks/>
            <a:stCxn id="42" idx="2"/>
            <a:endCxn id="48" idx="0"/>
          </p:cNvCxnSpPr>
          <p:nvPr/>
        </p:nvCxnSpPr>
        <p:spPr>
          <a:xfrm>
            <a:off x="7004858" y="1764060"/>
            <a:ext cx="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39" name="object 45">
            <a:extLst>
              <a:ext uri="{FF2B5EF4-FFF2-40B4-BE49-F238E27FC236}">
                <a16:creationId xmlns:a16="http://schemas.microsoft.com/office/drawing/2014/main" id="{4F47C15D-740F-44F7-8879-FCA1EF6FD102}"/>
              </a:ext>
            </a:extLst>
          </p:cNvPr>
          <p:cNvSpPr/>
          <p:nvPr/>
        </p:nvSpPr>
        <p:spPr>
          <a:xfrm>
            <a:off x="5715642"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Output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0" name="object 45">
            <a:extLst>
              <a:ext uri="{FF2B5EF4-FFF2-40B4-BE49-F238E27FC236}">
                <a16:creationId xmlns:a16="http://schemas.microsoft.com/office/drawing/2014/main" id="{A5056CC1-D783-4B15-AB2B-EF838AA9FEA8}"/>
              </a:ext>
            </a:extLst>
          </p:cNvPr>
          <p:cNvSpPr/>
          <p:nvPr/>
        </p:nvSpPr>
        <p:spPr>
          <a:xfrm>
            <a:off x="7433289"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Explain</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41" name="!!ModelToObjectArrow">
            <a:extLst>
              <a:ext uri="{FF2B5EF4-FFF2-40B4-BE49-F238E27FC236}">
                <a16:creationId xmlns:a16="http://schemas.microsoft.com/office/drawing/2014/main" id="{87CA42E1-218A-4E91-817E-BCF16F3F2142}"/>
              </a:ext>
            </a:extLst>
          </p:cNvPr>
          <p:cNvCxnSpPr>
            <a:cxnSpLocks/>
            <a:stCxn id="48" idx="2"/>
            <a:endCxn id="39" idx="0"/>
          </p:cNvCxnSpPr>
          <p:nvPr/>
        </p:nvCxnSpPr>
        <p:spPr>
          <a:xfrm flipH="1">
            <a:off x="6173739" y="2964989"/>
            <a:ext cx="83112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8E25A0D-70FD-4FC5-93DF-50EB5E1777FA}"/>
              </a:ext>
            </a:extLst>
          </p:cNvPr>
          <p:cNvCxnSpPr>
            <a:cxnSpLocks/>
            <a:stCxn id="48" idx="2"/>
            <a:endCxn id="40" idx="0"/>
          </p:cNvCxnSpPr>
          <p:nvPr/>
        </p:nvCxnSpPr>
        <p:spPr>
          <a:xfrm>
            <a:off x="7004859" y="2964989"/>
            <a:ext cx="886527"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3FD65C8-398F-4AC5-A71C-5C8CA01899ED}"/>
              </a:ext>
            </a:extLst>
          </p:cNvPr>
          <p:cNvCxnSpPr>
            <a:cxnSpLocks/>
          </p:cNvCxnSpPr>
          <p:nvPr/>
        </p:nvCxnSpPr>
        <p:spPr>
          <a:xfrm>
            <a:off x="482614" y="2452339"/>
            <a:ext cx="1524856" cy="0"/>
          </a:xfrm>
          <a:prstGeom prst="line">
            <a:avLst/>
          </a:prstGeom>
          <a:ln w="12700">
            <a:solidFill>
              <a:srgbClr val="44C3CF"/>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5D68EE28-93F3-4244-A57E-3C279B9EF269}"/>
              </a:ext>
            </a:extLst>
          </p:cNvPr>
          <p:cNvSpPr txBox="1">
            <a:spLocks/>
          </p:cNvSpPr>
          <p:nvPr/>
        </p:nvSpPr>
        <p:spPr>
          <a:xfrm>
            <a:off x="482614" y="2725818"/>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AGNOSTIC</a:t>
            </a:r>
          </a:p>
        </p:txBody>
      </p:sp>
      <p:sp>
        <p:nvSpPr>
          <p:cNvPr id="14" name="Title 1">
            <a:extLst>
              <a:ext uri="{FF2B5EF4-FFF2-40B4-BE49-F238E27FC236}">
                <a16:creationId xmlns:a16="http://schemas.microsoft.com/office/drawing/2014/main" id="{5A23FBA9-1C8E-453E-B847-70ABE37EAEED}"/>
              </a:ext>
            </a:extLst>
          </p:cNvPr>
          <p:cNvSpPr txBox="1">
            <a:spLocks/>
          </p:cNvSpPr>
          <p:nvPr/>
        </p:nvSpPr>
        <p:spPr>
          <a:xfrm>
            <a:off x="621237" y="330724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Uses only inputs and outputs for XAI</a:t>
            </a:r>
          </a:p>
        </p:txBody>
      </p:sp>
      <p:sp>
        <p:nvSpPr>
          <p:cNvPr id="15" name="Title 1">
            <a:extLst>
              <a:ext uri="{FF2B5EF4-FFF2-40B4-BE49-F238E27FC236}">
                <a16:creationId xmlns:a16="http://schemas.microsoft.com/office/drawing/2014/main" id="{C441064C-147B-46AC-9F2E-9BEDBE5BD11A}"/>
              </a:ext>
            </a:extLst>
          </p:cNvPr>
          <p:cNvSpPr txBox="1">
            <a:spLocks/>
          </p:cNvSpPr>
          <p:nvPr/>
        </p:nvSpPr>
        <p:spPr>
          <a:xfrm>
            <a:off x="621237" y="3888671"/>
            <a:ext cx="4435944" cy="615810"/>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Applicable to any model with that interface</a:t>
            </a:r>
          </a:p>
        </p:txBody>
      </p:sp>
    </p:spTree>
    <p:extLst>
      <p:ext uri="{BB962C8B-B14F-4D97-AF65-F5344CB8AC3E}">
        <p14:creationId xmlns:p14="http://schemas.microsoft.com/office/powerpoint/2010/main" val="35558825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42" grpId="0" animBg="1"/>
      <p:bldP spid="48" grpId="0" animBg="1"/>
      <p:bldP spid="39" grpId="0" animBg="1"/>
      <p:bldP spid="40" grpId="0" animBg="1"/>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3F0BEF-80C4-4993-BDB6-0D8399FBCC86}"/>
              </a:ext>
            </a:extLst>
          </p:cNvPr>
          <p:cNvSpPr>
            <a:spLocks noGrp="1"/>
          </p:cNvSpPr>
          <p:nvPr>
            <p:ph type="title"/>
          </p:nvPr>
        </p:nvSpPr>
        <p:spPr/>
        <p:txBody>
          <a:bodyPr>
            <a:normAutofit fontScale="90000"/>
          </a:bodyPr>
          <a:lstStyle/>
          <a:p>
            <a:r>
              <a:rPr lang="en-AU" dirty="0"/>
              <a:t>MODEL-AGNOSTIC VS. </a:t>
            </a:r>
            <a:br>
              <a:rPr lang="en-AU" dirty="0"/>
            </a:br>
            <a:r>
              <a:rPr lang="en-AU" dirty="0">
                <a:solidFill>
                  <a:srgbClr val="41BDCB"/>
                </a:solidFill>
              </a:rPr>
              <a:t>MODEL-SPECIFIC</a:t>
            </a:r>
          </a:p>
        </p:txBody>
      </p:sp>
      <p:sp>
        <p:nvSpPr>
          <p:cNvPr id="31" name="Title 1">
            <a:extLst>
              <a:ext uri="{FF2B5EF4-FFF2-40B4-BE49-F238E27FC236}">
                <a16:creationId xmlns:a16="http://schemas.microsoft.com/office/drawing/2014/main" id="{82E0CADF-A2DE-400A-8395-8E60D2DE2490}"/>
              </a:ext>
            </a:extLst>
          </p:cNvPr>
          <p:cNvSpPr txBox="1">
            <a:spLocks/>
          </p:cNvSpPr>
          <p:nvPr/>
        </p:nvSpPr>
        <p:spPr>
          <a:xfrm>
            <a:off x="621237" y="1870913"/>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Inner workings of model used for XAI</a:t>
            </a:r>
          </a:p>
        </p:txBody>
      </p:sp>
      <p:cxnSp>
        <p:nvCxnSpPr>
          <p:cNvPr id="32" name="Straight Connector 31">
            <a:extLst>
              <a:ext uri="{FF2B5EF4-FFF2-40B4-BE49-F238E27FC236}">
                <a16:creationId xmlns:a16="http://schemas.microsoft.com/office/drawing/2014/main" id="{A8B337A3-7EBE-4E2A-9152-448B1C1D4DF7}"/>
              </a:ext>
            </a:extLst>
          </p:cNvPr>
          <p:cNvCxnSpPr>
            <a:cxnSpLocks/>
          </p:cNvCxnSpPr>
          <p:nvPr/>
        </p:nvCxnSpPr>
        <p:spPr>
          <a:xfrm>
            <a:off x="482614" y="2452339"/>
            <a:ext cx="1524856" cy="0"/>
          </a:xfrm>
          <a:prstGeom prst="line">
            <a:avLst/>
          </a:prstGeom>
          <a:ln w="12700">
            <a:solidFill>
              <a:srgbClr val="44C3CF"/>
            </a:solidFill>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B981CB82-2A5C-40DF-8DF4-343436075152}"/>
              </a:ext>
            </a:extLst>
          </p:cNvPr>
          <p:cNvSpPr txBox="1">
            <a:spLocks/>
          </p:cNvSpPr>
          <p:nvPr/>
        </p:nvSpPr>
        <p:spPr>
          <a:xfrm>
            <a:off x="482614" y="128948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SPECIFIC</a:t>
            </a:r>
          </a:p>
        </p:txBody>
      </p:sp>
      <p:sp>
        <p:nvSpPr>
          <p:cNvPr id="34" name="Title 1">
            <a:extLst>
              <a:ext uri="{FF2B5EF4-FFF2-40B4-BE49-F238E27FC236}">
                <a16:creationId xmlns:a16="http://schemas.microsoft.com/office/drawing/2014/main" id="{A2C3B580-EDD7-49F0-846C-97534E4A0C2A}"/>
              </a:ext>
            </a:extLst>
          </p:cNvPr>
          <p:cNvSpPr txBox="1">
            <a:spLocks/>
          </p:cNvSpPr>
          <p:nvPr/>
        </p:nvSpPr>
        <p:spPr>
          <a:xfrm>
            <a:off x="482614" y="2725818"/>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AGNOSTIC</a:t>
            </a:r>
          </a:p>
        </p:txBody>
      </p:sp>
      <p:sp>
        <p:nvSpPr>
          <p:cNvPr id="36" name="Title 1">
            <a:extLst>
              <a:ext uri="{FF2B5EF4-FFF2-40B4-BE49-F238E27FC236}">
                <a16:creationId xmlns:a16="http://schemas.microsoft.com/office/drawing/2014/main" id="{5D3CA753-A14B-4148-B17F-199930599A7D}"/>
              </a:ext>
            </a:extLst>
          </p:cNvPr>
          <p:cNvSpPr txBox="1">
            <a:spLocks/>
          </p:cNvSpPr>
          <p:nvPr/>
        </p:nvSpPr>
        <p:spPr>
          <a:xfrm>
            <a:off x="621237" y="330724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Uses only inputs and outputs for XAI</a:t>
            </a:r>
          </a:p>
        </p:txBody>
      </p:sp>
      <p:sp>
        <p:nvSpPr>
          <p:cNvPr id="37" name="Title 1">
            <a:extLst>
              <a:ext uri="{FF2B5EF4-FFF2-40B4-BE49-F238E27FC236}">
                <a16:creationId xmlns:a16="http://schemas.microsoft.com/office/drawing/2014/main" id="{49831D37-3345-433A-974F-1E17E9E3BD5A}"/>
              </a:ext>
            </a:extLst>
          </p:cNvPr>
          <p:cNvSpPr txBox="1">
            <a:spLocks/>
          </p:cNvSpPr>
          <p:nvPr/>
        </p:nvSpPr>
        <p:spPr>
          <a:xfrm>
            <a:off x="621237" y="3888671"/>
            <a:ext cx="4435944" cy="615810"/>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Applicable to any model with that interface</a:t>
            </a:r>
          </a:p>
        </p:txBody>
      </p:sp>
      <p:sp>
        <p:nvSpPr>
          <p:cNvPr id="19" name="object 39">
            <a:extLst>
              <a:ext uri="{FF2B5EF4-FFF2-40B4-BE49-F238E27FC236}">
                <a16:creationId xmlns:a16="http://schemas.microsoft.com/office/drawing/2014/main" id="{BC9B9284-FFC1-46CB-B2AC-676E3F8D0629}"/>
              </a:ext>
            </a:extLst>
          </p:cNvPr>
          <p:cNvSpPr/>
          <p:nvPr/>
        </p:nvSpPr>
        <p:spPr>
          <a:xfrm>
            <a:off x="6546761" y="1358797"/>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Input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20" name="object 45">
            <a:extLst>
              <a:ext uri="{FF2B5EF4-FFF2-40B4-BE49-F238E27FC236}">
                <a16:creationId xmlns:a16="http://schemas.microsoft.com/office/drawing/2014/main" id="{34A403ED-36E0-4B56-B335-D75959F86938}"/>
              </a:ext>
            </a:extLst>
          </p:cNvPr>
          <p:cNvSpPr/>
          <p:nvPr/>
        </p:nvSpPr>
        <p:spPr>
          <a:xfrm>
            <a:off x="5715642" y="2559725"/>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Model</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21" name="Straight Arrow Connector 20">
            <a:extLst>
              <a:ext uri="{FF2B5EF4-FFF2-40B4-BE49-F238E27FC236}">
                <a16:creationId xmlns:a16="http://schemas.microsoft.com/office/drawing/2014/main" id="{BAAB0533-8197-4485-B3E1-E18FEC1A3B8E}"/>
              </a:ext>
            </a:extLst>
          </p:cNvPr>
          <p:cNvCxnSpPr>
            <a:cxnSpLocks/>
            <a:stCxn id="19" idx="2"/>
            <a:endCxn id="20" idx="0"/>
          </p:cNvCxnSpPr>
          <p:nvPr/>
        </p:nvCxnSpPr>
        <p:spPr>
          <a:xfrm flipH="1">
            <a:off x="6173739" y="1764060"/>
            <a:ext cx="83112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22" name="object 45">
            <a:extLst>
              <a:ext uri="{FF2B5EF4-FFF2-40B4-BE49-F238E27FC236}">
                <a16:creationId xmlns:a16="http://schemas.microsoft.com/office/drawing/2014/main" id="{ADA39B78-8007-4A98-8B3C-A34E5BA1A789}"/>
              </a:ext>
            </a:extLst>
          </p:cNvPr>
          <p:cNvSpPr/>
          <p:nvPr/>
        </p:nvSpPr>
        <p:spPr>
          <a:xfrm>
            <a:off x="5715642"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Output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23" name="object 45">
            <a:extLst>
              <a:ext uri="{FF2B5EF4-FFF2-40B4-BE49-F238E27FC236}">
                <a16:creationId xmlns:a16="http://schemas.microsoft.com/office/drawing/2014/main" id="{E60AA7A6-BC23-4DB1-8478-212D6666ACCF}"/>
              </a:ext>
            </a:extLst>
          </p:cNvPr>
          <p:cNvSpPr/>
          <p:nvPr/>
        </p:nvSpPr>
        <p:spPr>
          <a:xfrm>
            <a:off x="7433289"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Explain</a:t>
            </a:r>
            <a:endParaRPr sz="1092" dirty="0">
              <a:solidFill>
                <a:schemeClr val="bg1"/>
              </a:solidFill>
              <a:latin typeface="Source Sans Pro" panose="020B0503030403020204" pitchFamily="34" charset="0"/>
              <a:ea typeface="Source Sans Pro" panose="020B0503030403020204" pitchFamily="34" charset="0"/>
            </a:endParaRPr>
          </a:p>
        </p:txBody>
      </p:sp>
      <p:sp>
        <p:nvSpPr>
          <p:cNvPr id="35" name="object 45">
            <a:extLst>
              <a:ext uri="{FF2B5EF4-FFF2-40B4-BE49-F238E27FC236}">
                <a16:creationId xmlns:a16="http://schemas.microsoft.com/office/drawing/2014/main" id="{86950D87-F5CD-4CB2-9157-E249EED4C89A}"/>
              </a:ext>
            </a:extLst>
          </p:cNvPr>
          <p:cNvSpPr/>
          <p:nvPr/>
        </p:nvSpPr>
        <p:spPr>
          <a:xfrm>
            <a:off x="7433289" y="2559725"/>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XAI</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10" name="Straight Arrow Connector 9">
            <a:extLst>
              <a:ext uri="{FF2B5EF4-FFF2-40B4-BE49-F238E27FC236}">
                <a16:creationId xmlns:a16="http://schemas.microsoft.com/office/drawing/2014/main" id="{7D96C3B2-6866-48F4-8972-748DE7AB2D43}"/>
              </a:ext>
            </a:extLst>
          </p:cNvPr>
          <p:cNvCxnSpPr>
            <a:stCxn id="19" idx="2"/>
            <a:endCxn id="35" idx="0"/>
          </p:cNvCxnSpPr>
          <p:nvPr/>
        </p:nvCxnSpPr>
        <p:spPr>
          <a:xfrm>
            <a:off x="7004859" y="1764060"/>
            <a:ext cx="886527"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35D9E77-1CD9-4DD8-811A-B1F02420DB19}"/>
              </a:ext>
            </a:extLst>
          </p:cNvPr>
          <p:cNvCxnSpPr>
            <a:stCxn id="20" idx="3"/>
            <a:endCxn id="35" idx="1"/>
          </p:cNvCxnSpPr>
          <p:nvPr/>
        </p:nvCxnSpPr>
        <p:spPr>
          <a:xfrm>
            <a:off x="6631837" y="2762357"/>
            <a:ext cx="801452"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EA275E2-5544-46D0-98A6-10E447C1B9B6}"/>
              </a:ext>
            </a:extLst>
          </p:cNvPr>
          <p:cNvCxnSpPr>
            <a:stCxn id="35" idx="2"/>
            <a:endCxn id="23" idx="0"/>
          </p:cNvCxnSpPr>
          <p:nvPr/>
        </p:nvCxnSpPr>
        <p:spPr>
          <a:xfrm>
            <a:off x="7891386" y="2964989"/>
            <a:ext cx="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39" name="!!ModelToObjectArrow">
            <a:extLst>
              <a:ext uri="{FF2B5EF4-FFF2-40B4-BE49-F238E27FC236}">
                <a16:creationId xmlns:a16="http://schemas.microsoft.com/office/drawing/2014/main" id="{1E5D4333-E62F-45B5-A955-F9F8BC05661E}"/>
              </a:ext>
            </a:extLst>
          </p:cNvPr>
          <p:cNvCxnSpPr>
            <a:cxnSpLocks/>
            <a:stCxn id="20" idx="2"/>
            <a:endCxn id="22" idx="0"/>
          </p:cNvCxnSpPr>
          <p:nvPr/>
        </p:nvCxnSpPr>
        <p:spPr>
          <a:xfrm>
            <a:off x="6173739" y="2964989"/>
            <a:ext cx="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0218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3F0BEF-80C4-4993-BDB6-0D8399FBCC86}"/>
              </a:ext>
            </a:extLst>
          </p:cNvPr>
          <p:cNvSpPr>
            <a:spLocks noGrp="1"/>
          </p:cNvSpPr>
          <p:nvPr>
            <p:ph type="title"/>
          </p:nvPr>
        </p:nvSpPr>
        <p:spPr>
          <a:xfrm>
            <a:off x="493486" y="267503"/>
            <a:ext cx="10528761" cy="320910"/>
          </a:xfrm>
        </p:spPr>
        <p:txBody>
          <a:bodyPr>
            <a:normAutofit fontScale="90000"/>
          </a:bodyPr>
          <a:lstStyle/>
          <a:p>
            <a:r>
              <a:rPr lang="en-AU" dirty="0"/>
              <a:t>INTRINSIC VS. </a:t>
            </a:r>
            <a:r>
              <a:rPr lang="en-AU" dirty="0">
                <a:solidFill>
                  <a:srgbClr val="41BDCB"/>
                </a:solidFill>
              </a:rPr>
              <a:t>POST-HOC</a:t>
            </a:r>
          </a:p>
        </p:txBody>
      </p:sp>
      <p:sp>
        <p:nvSpPr>
          <p:cNvPr id="6" name="object 53">
            <a:extLst>
              <a:ext uri="{FF2B5EF4-FFF2-40B4-BE49-F238E27FC236}">
                <a16:creationId xmlns:a16="http://schemas.microsoft.com/office/drawing/2014/main" id="{883B40FF-FD83-40D3-9BEA-2D7435148308}"/>
              </a:ext>
            </a:extLst>
          </p:cNvPr>
          <p:cNvSpPr/>
          <p:nvPr/>
        </p:nvSpPr>
        <p:spPr>
          <a:xfrm>
            <a:off x="5189853" y="588413"/>
            <a:ext cx="4124042" cy="4158697"/>
          </a:xfrm>
          <a:prstGeom prst="rect">
            <a:avLst/>
          </a:prstGeom>
          <a:blipFill>
            <a:blip r:embed="rId2" cstate="print">
              <a:duotone>
                <a:prstClr val="black"/>
                <a:schemeClr val="bg1">
                  <a:lumMod val="85000"/>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tretch>
              <a:fillRect/>
            </a:stretch>
          </a:blipFill>
        </p:spPr>
        <p:txBody>
          <a:bodyPr wrap="square" lIns="0" tIns="0" rIns="0" bIns="0" rtlCol="0"/>
          <a:lstStyle/>
          <a:p>
            <a:endParaRPr sz="1484"/>
          </a:p>
        </p:txBody>
      </p:sp>
      <p:sp>
        <p:nvSpPr>
          <p:cNvPr id="7" name="object 4">
            <a:extLst>
              <a:ext uri="{FF2B5EF4-FFF2-40B4-BE49-F238E27FC236}">
                <a16:creationId xmlns:a16="http://schemas.microsoft.com/office/drawing/2014/main" id="{8FAC508D-9475-4F94-A7EF-8C55915D51E5}"/>
              </a:ext>
            </a:extLst>
          </p:cNvPr>
          <p:cNvSpPr/>
          <p:nvPr/>
        </p:nvSpPr>
        <p:spPr>
          <a:xfrm>
            <a:off x="1903503" y="1459763"/>
            <a:ext cx="818641" cy="245592"/>
          </a:xfrm>
          <a:prstGeom prst="rect">
            <a:avLst/>
          </a:prstGeom>
          <a:ln w="25400">
            <a:solidFill>
              <a:schemeClr val="bg1"/>
            </a:solidFill>
          </a:ln>
        </p:spPr>
        <p:txBody>
          <a:bodyPr wrap="square" lIns="0" tIns="0" rIns="0" bIns="0" rtlCol="0" anchor="ctr" anchorCtr="0"/>
          <a:lstStyle/>
          <a:p>
            <a:pPr algn="ctr"/>
            <a:r>
              <a:rPr lang="en-AU" sz="1092" spc="-8" dirty="0">
                <a:solidFill>
                  <a:schemeClr val="bg1"/>
                </a:solidFill>
                <a:latin typeface="Source Sans Pro" panose="020B0503030403020204" pitchFamily="34" charset="0"/>
                <a:ea typeface="Source Sans Pro" panose="020B0503030403020204" pitchFamily="34" charset="0"/>
                <a:cs typeface="Arial"/>
              </a:rPr>
              <a:t>No.  </a:t>
            </a:r>
            <a:r>
              <a:rPr lang="en-AU" sz="1092" spc="-20" dirty="0">
                <a:solidFill>
                  <a:schemeClr val="bg1"/>
                </a:solidFill>
                <a:latin typeface="Source Sans Pro" panose="020B0503030403020204" pitchFamily="34" charset="0"/>
                <a:ea typeface="Source Sans Pro" panose="020B0503030403020204" pitchFamily="34" charset="0"/>
                <a:cs typeface="Arial"/>
              </a:rPr>
              <a:t>wings </a:t>
            </a:r>
            <a:r>
              <a:rPr lang="en-AU" sz="1092" spc="116" dirty="0">
                <a:solidFill>
                  <a:schemeClr val="bg1"/>
                </a:solidFill>
                <a:latin typeface="Source Sans Pro" panose="020B0503030403020204" pitchFamily="34" charset="0"/>
                <a:ea typeface="Source Sans Pro" panose="020B0503030403020204" pitchFamily="34" charset="0"/>
                <a:cs typeface="Arial"/>
              </a:rPr>
              <a:t>=</a:t>
            </a:r>
            <a:r>
              <a:rPr lang="en-AU" sz="1092" spc="8" dirty="0">
                <a:solidFill>
                  <a:schemeClr val="bg1"/>
                </a:solidFill>
                <a:latin typeface="Source Sans Pro" panose="020B0503030403020204" pitchFamily="34" charset="0"/>
                <a:ea typeface="Source Sans Pro" panose="020B0503030403020204" pitchFamily="34" charset="0"/>
                <a:cs typeface="Arial"/>
              </a:rPr>
              <a:t> </a:t>
            </a:r>
            <a:r>
              <a:rPr lang="en-AU" sz="1092" spc="-29" dirty="0">
                <a:solidFill>
                  <a:schemeClr val="bg1"/>
                </a:solidFill>
                <a:latin typeface="Source Sans Pro" panose="020B0503030403020204" pitchFamily="34" charset="0"/>
                <a:ea typeface="Source Sans Pro" panose="020B0503030403020204" pitchFamily="34" charset="0"/>
                <a:cs typeface="Arial"/>
              </a:rPr>
              <a:t>2</a:t>
            </a:r>
            <a:endParaRPr lang="en-AU" sz="1092" dirty="0">
              <a:solidFill>
                <a:schemeClr val="bg1"/>
              </a:solidFill>
              <a:latin typeface="Source Sans Pro" panose="020B0503030403020204" pitchFamily="34" charset="0"/>
              <a:ea typeface="Source Sans Pro" panose="020B0503030403020204" pitchFamily="34" charset="0"/>
              <a:cs typeface="Arial"/>
            </a:endParaRPr>
          </a:p>
        </p:txBody>
      </p:sp>
      <p:sp>
        <p:nvSpPr>
          <p:cNvPr id="9" name="object 6">
            <a:extLst>
              <a:ext uri="{FF2B5EF4-FFF2-40B4-BE49-F238E27FC236}">
                <a16:creationId xmlns:a16="http://schemas.microsoft.com/office/drawing/2014/main" id="{F3C99752-8F53-4381-B095-2BE733E3DDB0}"/>
              </a:ext>
            </a:extLst>
          </p:cNvPr>
          <p:cNvSpPr/>
          <p:nvPr/>
        </p:nvSpPr>
        <p:spPr>
          <a:xfrm>
            <a:off x="941902" y="2203080"/>
            <a:ext cx="818641" cy="245592"/>
          </a:xfrm>
          <a:prstGeom prst="rect">
            <a:avLst/>
          </a:prstGeom>
          <a:ln w="25400">
            <a:solidFill>
              <a:schemeClr val="bg1"/>
            </a:solidFill>
          </a:ln>
        </p:spPr>
        <p:txBody>
          <a:bodyPr wrap="square" lIns="0" tIns="0" rIns="0" bIns="0" rtlCol="0" anchor="ctr" anchorCtr="0"/>
          <a:lstStyle/>
          <a:p>
            <a:pPr algn="ctr"/>
            <a:r>
              <a:rPr lang="en-AU" sz="1092" spc="-8" dirty="0">
                <a:solidFill>
                  <a:schemeClr val="bg1"/>
                </a:solidFill>
                <a:latin typeface="Source Sans Pro" panose="020B0503030403020204" pitchFamily="34" charset="0"/>
                <a:ea typeface="Source Sans Pro" panose="020B0503030403020204" pitchFamily="34" charset="0"/>
                <a:cs typeface="Arial"/>
              </a:rPr>
              <a:t>No.  </a:t>
            </a:r>
            <a:r>
              <a:rPr lang="en-AU" sz="1092" spc="-54" dirty="0">
                <a:solidFill>
                  <a:schemeClr val="bg1"/>
                </a:solidFill>
                <a:latin typeface="Source Sans Pro" panose="020B0503030403020204" pitchFamily="34" charset="0"/>
                <a:ea typeface="Source Sans Pro" panose="020B0503030403020204" pitchFamily="34" charset="0"/>
                <a:cs typeface="Arial"/>
              </a:rPr>
              <a:t>eyes  </a:t>
            </a:r>
            <a:r>
              <a:rPr lang="en-AU" sz="1092" dirty="0">
                <a:solidFill>
                  <a:schemeClr val="bg1"/>
                </a:solidFill>
                <a:latin typeface="Source Sans Pro" panose="020B0503030403020204" pitchFamily="34" charset="0"/>
                <a:ea typeface="Source Sans Pro" panose="020B0503030403020204" pitchFamily="34" charset="0"/>
                <a:cs typeface="Lucida Sans Unicode"/>
              </a:rPr>
              <a:t>≤</a:t>
            </a:r>
            <a:r>
              <a:rPr lang="en-AU" sz="1092" spc="-82" dirty="0">
                <a:solidFill>
                  <a:schemeClr val="bg1"/>
                </a:solidFill>
                <a:latin typeface="Source Sans Pro" panose="020B0503030403020204" pitchFamily="34" charset="0"/>
                <a:ea typeface="Source Sans Pro" panose="020B0503030403020204" pitchFamily="34" charset="0"/>
                <a:cs typeface="Lucida Sans Unicode"/>
              </a:rPr>
              <a:t> </a:t>
            </a:r>
            <a:r>
              <a:rPr lang="en-AU" sz="1092" spc="-29" dirty="0">
                <a:solidFill>
                  <a:schemeClr val="bg1"/>
                </a:solidFill>
                <a:latin typeface="Source Sans Pro" panose="020B0503030403020204" pitchFamily="34" charset="0"/>
                <a:ea typeface="Source Sans Pro" panose="020B0503030403020204" pitchFamily="34" charset="0"/>
                <a:cs typeface="Arial"/>
              </a:rPr>
              <a:t>4</a:t>
            </a:r>
          </a:p>
        </p:txBody>
      </p:sp>
      <p:sp>
        <p:nvSpPr>
          <p:cNvPr id="13" name="object 10">
            <a:extLst>
              <a:ext uri="{FF2B5EF4-FFF2-40B4-BE49-F238E27FC236}">
                <a16:creationId xmlns:a16="http://schemas.microsoft.com/office/drawing/2014/main" id="{0A4A9A1F-FB1C-4D39-A33D-6F22D3D5522F}"/>
              </a:ext>
            </a:extLst>
          </p:cNvPr>
          <p:cNvSpPr/>
          <p:nvPr/>
        </p:nvSpPr>
        <p:spPr>
          <a:xfrm>
            <a:off x="621237" y="2962219"/>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Mozzie</a:t>
            </a:r>
            <a:endParaRPr sz="1092" dirty="0">
              <a:solidFill>
                <a:schemeClr val="bg1"/>
              </a:solidFill>
              <a:latin typeface="Source Sans Pro" panose="020B0503030403020204" pitchFamily="34" charset="0"/>
              <a:ea typeface="Source Sans Pro" panose="020B0503030403020204" pitchFamily="34" charset="0"/>
            </a:endParaRPr>
          </a:p>
        </p:txBody>
      </p:sp>
      <p:sp>
        <p:nvSpPr>
          <p:cNvPr id="24" name="object 21">
            <a:extLst>
              <a:ext uri="{FF2B5EF4-FFF2-40B4-BE49-F238E27FC236}">
                <a16:creationId xmlns:a16="http://schemas.microsoft.com/office/drawing/2014/main" id="{75D857E3-8EC3-42B0-80FB-4BE1DE162092}"/>
              </a:ext>
            </a:extLst>
          </p:cNvPr>
          <p:cNvSpPr/>
          <p:nvPr/>
        </p:nvSpPr>
        <p:spPr>
          <a:xfrm>
            <a:off x="1106419" y="3734281"/>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Bee</a:t>
            </a:r>
            <a:endParaRPr sz="1092" dirty="0">
              <a:solidFill>
                <a:schemeClr val="bg1"/>
              </a:solidFill>
              <a:latin typeface="Source Sans Pro" panose="020B0503030403020204" pitchFamily="34" charset="0"/>
              <a:ea typeface="Source Sans Pro" panose="020B0503030403020204" pitchFamily="34" charset="0"/>
            </a:endParaRPr>
          </a:p>
        </p:txBody>
      </p:sp>
      <p:sp>
        <p:nvSpPr>
          <p:cNvPr id="30" name="object 27">
            <a:extLst>
              <a:ext uri="{FF2B5EF4-FFF2-40B4-BE49-F238E27FC236}">
                <a16:creationId xmlns:a16="http://schemas.microsoft.com/office/drawing/2014/main" id="{E4EC46DA-D410-4D24-9989-E1FF9F81D590}"/>
              </a:ext>
            </a:extLst>
          </p:cNvPr>
          <p:cNvSpPr/>
          <p:nvPr/>
        </p:nvSpPr>
        <p:spPr>
          <a:xfrm>
            <a:off x="1938158" y="3726324"/>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Fly</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2" name="object 39">
            <a:extLst>
              <a:ext uri="{FF2B5EF4-FFF2-40B4-BE49-F238E27FC236}">
                <a16:creationId xmlns:a16="http://schemas.microsoft.com/office/drawing/2014/main" id="{8DA28C14-D1E2-4533-901D-EA950BA84474}"/>
              </a:ext>
            </a:extLst>
          </p:cNvPr>
          <p:cNvSpPr/>
          <p:nvPr/>
        </p:nvSpPr>
        <p:spPr>
          <a:xfrm>
            <a:off x="2492651" y="2964703"/>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Spider</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8" name="object 45">
            <a:extLst>
              <a:ext uri="{FF2B5EF4-FFF2-40B4-BE49-F238E27FC236}">
                <a16:creationId xmlns:a16="http://schemas.microsoft.com/office/drawing/2014/main" id="{591AC528-3797-4B29-9BA2-E1514F1188FF}"/>
              </a:ext>
            </a:extLst>
          </p:cNvPr>
          <p:cNvSpPr/>
          <p:nvPr/>
        </p:nvSpPr>
        <p:spPr>
          <a:xfrm>
            <a:off x="3393702" y="2964703"/>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Beetle</a:t>
            </a:r>
            <a:endParaRPr sz="1092" dirty="0">
              <a:solidFill>
                <a:schemeClr val="bg1"/>
              </a:solidFill>
              <a:latin typeface="Source Sans Pro" panose="020B0503030403020204" pitchFamily="34" charset="0"/>
              <a:ea typeface="Source Sans Pro" panose="020B0503030403020204" pitchFamily="34" charset="0"/>
            </a:endParaRPr>
          </a:p>
        </p:txBody>
      </p:sp>
      <p:sp>
        <p:nvSpPr>
          <p:cNvPr id="59" name="object 39">
            <a:extLst>
              <a:ext uri="{FF2B5EF4-FFF2-40B4-BE49-F238E27FC236}">
                <a16:creationId xmlns:a16="http://schemas.microsoft.com/office/drawing/2014/main" id="{488871F2-5D27-4915-92FA-8F44A3C108DF}"/>
              </a:ext>
            </a:extLst>
          </p:cNvPr>
          <p:cNvSpPr/>
          <p:nvPr/>
        </p:nvSpPr>
        <p:spPr>
          <a:xfrm>
            <a:off x="1522289" y="2964703"/>
            <a:ext cx="573049" cy="245592"/>
          </a:xfrm>
          <a:prstGeom prst="rect">
            <a:avLst/>
          </a:prstGeom>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Stinger?</a:t>
            </a:r>
            <a:endParaRPr sz="1092" dirty="0">
              <a:solidFill>
                <a:schemeClr val="bg1"/>
              </a:solidFill>
              <a:latin typeface="Source Sans Pro" panose="020B0503030403020204" pitchFamily="34" charset="0"/>
              <a:ea typeface="Source Sans Pro" panose="020B0503030403020204" pitchFamily="34" charset="0"/>
            </a:endParaRPr>
          </a:p>
        </p:txBody>
      </p:sp>
      <p:sp>
        <p:nvSpPr>
          <p:cNvPr id="62" name="object 6">
            <a:extLst>
              <a:ext uri="{FF2B5EF4-FFF2-40B4-BE49-F238E27FC236}">
                <a16:creationId xmlns:a16="http://schemas.microsoft.com/office/drawing/2014/main" id="{D4F6529F-6551-4EC7-A91F-0C3D09F12C0B}"/>
              </a:ext>
            </a:extLst>
          </p:cNvPr>
          <p:cNvSpPr/>
          <p:nvPr/>
        </p:nvSpPr>
        <p:spPr>
          <a:xfrm>
            <a:off x="2804554" y="2203080"/>
            <a:ext cx="818641" cy="245592"/>
          </a:xfrm>
          <a:prstGeom prst="rect">
            <a:avLst/>
          </a:prstGeom>
          <a:ln w="25400">
            <a:solidFill>
              <a:schemeClr val="bg1"/>
            </a:solidFill>
          </a:ln>
        </p:spPr>
        <p:txBody>
          <a:bodyPr wrap="square" lIns="0" tIns="0" rIns="0" bIns="0" rtlCol="0" anchor="ctr" anchorCtr="0"/>
          <a:lstStyle/>
          <a:p>
            <a:pPr marL="10475" algn="ctr">
              <a:spcBef>
                <a:spcPts val="94"/>
              </a:spcBef>
            </a:pPr>
            <a:r>
              <a:rPr lang="en-AU" sz="1092" spc="-8">
                <a:solidFill>
                  <a:schemeClr val="bg1"/>
                </a:solidFill>
                <a:latin typeface="Source Sans Pro" panose="020B0503030403020204" pitchFamily="34" charset="0"/>
                <a:ea typeface="Source Sans Pro" panose="020B0503030403020204" pitchFamily="34" charset="0"/>
                <a:cs typeface="Arial"/>
              </a:rPr>
              <a:t>No.  </a:t>
            </a:r>
            <a:r>
              <a:rPr lang="en-AU" sz="1092" spc="-37">
                <a:solidFill>
                  <a:schemeClr val="bg1"/>
                </a:solidFill>
                <a:latin typeface="Source Sans Pro" panose="020B0503030403020204" pitchFamily="34" charset="0"/>
                <a:ea typeface="Source Sans Pro" panose="020B0503030403020204" pitchFamily="34" charset="0"/>
                <a:cs typeface="Arial"/>
              </a:rPr>
              <a:t>legs  </a:t>
            </a:r>
            <a:r>
              <a:rPr lang="en-AU" sz="1092">
                <a:solidFill>
                  <a:schemeClr val="bg1"/>
                </a:solidFill>
                <a:latin typeface="Source Sans Pro" panose="020B0503030403020204" pitchFamily="34" charset="0"/>
                <a:ea typeface="Source Sans Pro" panose="020B0503030403020204" pitchFamily="34" charset="0"/>
                <a:cs typeface="Lucida Sans Unicode"/>
              </a:rPr>
              <a:t>≥</a:t>
            </a:r>
            <a:r>
              <a:rPr lang="en-AU" sz="1092" spc="-107">
                <a:solidFill>
                  <a:schemeClr val="bg1"/>
                </a:solidFill>
                <a:latin typeface="Source Sans Pro" panose="020B0503030403020204" pitchFamily="34" charset="0"/>
                <a:ea typeface="Source Sans Pro" panose="020B0503030403020204" pitchFamily="34" charset="0"/>
                <a:cs typeface="Lucida Sans Unicode"/>
              </a:rPr>
              <a:t> </a:t>
            </a:r>
            <a:r>
              <a:rPr lang="en-AU" sz="1092" spc="-29">
                <a:solidFill>
                  <a:schemeClr val="bg1"/>
                </a:solidFill>
                <a:latin typeface="Source Sans Pro" panose="020B0503030403020204" pitchFamily="34" charset="0"/>
                <a:ea typeface="Source Sans Pro" panose="020B0503030403020204" pitchFamily="34" charset="0"/>
                <a:cs typeface="Arial"/>
              </a:rPr>
              <a:t>8</a:t>
            </a:r>
            <a:endParaRPr lang="en-AU" sz="1092" dirty="0">
              <a:solidFill>
                <a:schemeClr val="bg1"/>
              </a:solidFill>
              <a:latin typeface="Source Sans Pro" panose="020B0503030403020204" pitchFamily="34" charset="0"/>
              <a:ea typeface="Source Sans Pro" panose="020B0503030403020204" pitchFamily="34" charset="0"/>
              <a:cs typeface="Arial"/>
            </a:endParaRPr>
          </a:p>
        </p:txBody>
      </p:sp>
      <p:cxnSp>
        <p:nvCxnSpPr>
          <p:cNvPr id="5" name="Straight Arrow Connector 4">
            <a:extLst>
              <a:ext uri="{FF2B5EF4-FFF2-40B4-BE49-F238E27FC236}">
                <a16:creationId xmlns:a16="http://schemas.microsoft.com/office/drawing/2014/main" id="{D0882846-F640-4964-9EA3-92EABCCD82D8}"/>
              </a:ext>
            </a:extLst>
          </p:cNvPr>
          <p:cNvCxnSpPr>
            <a:cxnSpLocks/>
            <a:stCxn id="7" idx="2"/>
            <a:endCxn id="9" idx="0"/>
          </p:cNvCxnSpPr>
          <p:nvPr/>
        </p:nvCxnSpPr>
        <p:spPr>
          <a:xfrm flipH="1">
            <a:off x="1351222" y="1705355"/>
            <a:ext cx="961601" cy="49772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1267EF3-61F9-4595-B876-F7736FB39B24}"/>
              </a:ext>
            </a:extLst>
          </p:cNvPr>
          <p:cNvCxnSpPr>
            <a:stCxn id="7" idx="2"/>
            <a:endCxn id="62" idx="0"/>
          </p:cNvCxnSpPr>
          <p:nvPr/>
        </p:nvCxnSpPr>
        <p:spPr>
          <a:xfrm>
            <a:off x="2312823" y="1705355"/>
            <a:ext cx="901051" cy="49772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CD4BADF-3A7A-4868-8EEF-10B520660698}"/>
              </a:ext>
            </a:extLst>
          </p:cNvPr>
          <p:cNvCxnSpPr>
            <a:cxnSpLocks/>
            <a:stCxn id="9" idx="2"/>
            <a:endCxn id="13" idx="0"/>
          </p:cNvCxnSpPr>
          <p:nvPr/>
        </p:nvCxnSpPr>
        <p:spPr>
          <a:xfrm flipH="1">
            <a:off x="907762" y="2448672"/>
            <a:ext cx="443460" cy="513547"/>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0209205-E40F-4341-B6F4-87AEB81C4C28}"/>
              </a:ext>
            </a:extLst>
          </p:cNvPr>
          <p:cNvCxnSpPr>
            <a:stCxn id="9" idx="2"/>
            <a:endCxn id="59" idx="0"/>
          </p:cNvCxnSpPr>
          <p:nvPr/>
        </p:nvCxnSpPr>
        <p:spPr>
          <a:xfrm>
            <a:off x="1351222" y="2448673"/>
            <a:ext cx="457591" cy="51603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618BE09-1D4D-49AE-9D17-055ED8DB2E74}"/>
              </a:ext>
            </a:extLst>
          </p:cNvPr>
          <p:cNvCxnSpPr>
            <a:stCxn id="62" idx="2"/>
            <a:endCxn id="42" idx="0"/>
          </p:cNvCxnSpPr>
          <p:nvPr/>
        </p:nvCxnSpPr>
        <p:spPr>
          <a:xfrm flipH="1">
            <a:off x="2779176" y="2448673"/>
            <a:ext cx="434698" cy="51603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4A83D4A-014B-40FC-B513-7DA885CBB090}"/>
              </a:ext>
            </a:extLst>
          </p:cNvPr>
          <p:cNvCxnSpPr>
            <a:stCxn id="62" idx="2"/>
            <a:endCxn id="48" idx="0"/>
          </p:cNvCxnSpPr>
          <p:nvPr/>
        </p:nvCxnSpPr>
        <p:spPr>
          <a:xfrm>
            <a:off x="3213874" y="2448673"/>
            <a:ext cx="466353" cy="51603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1A052A-4C9B-41FB-868B-901CE3161AA5}"/>
              </a:ext>
            </a:extLst>
          </p:cNvPr>
          <p:cNvCxnSpPr>
            <a:cxnSpLocks/>
            <a:stCxn id="59" idx="2"/>
            <a:endCxn id="24" idx="0"/>
          </p:cNvCxnSpPr>
          <p:nvPr/>
        </p:nvCxnSpPr>
        <p:spPr>
          <a:xfrm flipH="1">
            <a:off x="1392943" y="3210295"/>
            <a:ext cx="415870" cy="523986"/>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B265E24-59E4-40DB-A767-C35805FD6820}"/>
              </a:ext>
            </a:extLst>
          </p:cNvPr>
          <p:cNvCxnSpPr>
            <a:cxnSpLocks/>
            <a:stCxn id="59" idx="2"/>
            <a:endCxn id="30" idx="0"/>
          </p:cNvCxnSpPr>
          <p:nvPr/>
        </p:nvCxnSpPr>
        <p:spPr>
          <a:xfrm>
            <a:off x="1808813" y="3210295"/>
            <a:ext cx="415870" cy="516029"/>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1BCC4AF-A692-4A72-BE9B-C1E44FB3D976}"/>
              </a:ext>
            </a:extLst>
          </p:cNvPr>
          <p:cNvSpPr txBox="1"/>
          <p:nvPr/>
        </p:nvSpPr>
        <p:spPr>
          <a:xfrm>
            <a:off x="4486779" y="2502439"/>
            <a:ext cx="423514" cy="344261"/>
          </a:xfrm>
          <a:prstGeom prst="rect">
            <a:avLst/>
          </a:prstGeom>
          <a:noFill/>
        </p:spPr>
        <p:txBody>
          <a:bodyPr wrap="none" rtlCol="0">
            <a:spAutoFit/>
          </a:bodyPr>
          <a:lstStyle/>
          <a:p>
            <a:pPr algn="ctr"/>
            <a:r>
              <a:rPr lang="en-AU" sz="1637" dirty="0">
                <a:solidFill>
                  <a:schemeClr val="bg1"/>
                </a:solidFill>
                <a:latin typeface="Source Sans Pro" panose="020B0503030403020204" pitchFamily="34" charset="0"/>
                <a:ea typeface="Source Sans Pro" panose="020B0503030403020204" pitchFamily="34" charset="0"/>
              </a:rPr>
              <a:t>vs.</a:t>
            </a:r>
          </a:p>
        </p:txBody>
      </p:sp>
      <p:sp>
        <p:nvSpPr>
          <p:cNvPr id="116" name="TextBox 115">
            <a:extLst>
              <a:ext uri="{FF2B5EF4-FFF2-40B4-BE49-F238E27FC236}">
                <a16:creationId xmlns:a16="http://schemas.microsoft.com/office/drawing/2014/main" id="{4B56305E-1613-42BE-AF8D-E3BF69E29E8C}"/>
              </a:ext>
            </a:extLst>
          </p:cNvPr>
          <p:cNvSpPr txBox="1"/>
          <p:nvPr/>
        </p:nvSpPr>
        <p:spPr>
          <a:xfrm>
            <a:off x="1452977" y="1771665"/>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17" name="TextBox 116">
            <a:extLst>
              <a:ext uri="{FF2B5EF4-FFF2-40B4-BE49-F238E27FC236}">
                <a16:creationId xmlns:a16="http://schemas.microsoft.com/office/drawing/2014/main" id="{BDF0CC3B-FD63-4746-A445-F6D9093FE307}"/>
              </a:ext>
            </a:extLst>
          </p:cNvPr>
          <p:cNvSpPr txBox="1"/>
          <p:nvPr/>
        </p:nvSpPr>
        <p:spPr>
          <a:xfrm>
            <a:off x="725205" y="2568749"/>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18" name="TextBox 117">
            <a:extLst>
              <a:ext uri="{FF2B5EF4-FFF2-40B4-BE49-F238E27FC236}">
                <a16:creationId xmlns:a16="http://schemas.microsoft.com/office/drawing/2014/main" id="{520127BF-D9B4-4978-9C42-5439DF60A265}"/>
              </a:ext>
            </a:extLst>
          </p:cNvPr>
          <p:cNvSpPr txBox="1"/>
          <p:nvPr/>
        </p:nvSpPr>
        <p:spPr>
          <a:xfrm>
            <a:off x="1245042" y="3304482"/>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19" name="TextBox 118">
            <a:extLst>
              <a:ext uri="{FF2B5EF4-FFF2-40B4-BE49-F238E27FC236}">
                <a16:creationId xmlns:a16="http://schemas.microsoft.com/office/drawing/2014/main" id="{91FB648D-365E-412D-BE9F-37CD9C9901EF}"/>
              </a:ext>
            </a:extLst>
          </p:cNvPr>
          <p:cNvSpPr txBox="1"/>
          <p:nvPr/>
        </p:nvSpPr>
        <p:spPr>
          <a:xfrm>
            <a:off x="2631274" y="2568749"/>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20" name="TextBox 119">
            <a:extLst>
              <a:ext uri="{FF2B5EF4-FFF2-40B4-BE49-F238E27FC236}">
                <a16:creationId xmlns:a16="http://schemas.microsoft.com/office/drawing/2014/main" id="{824A2C26-14B0-4332-B46D-9BAF67D85FF9}"/>
              </a:ext>
            </a:extLst>
          </p:cNvPr>
          <p:cNvSpPr txBox="1"/>
          <p:nvPr/>
        </p:nvSpPr>
        <p:spPr>
          <a:xfrm>
            <a:off x="2866819" y="1771665"/>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
        <p:nvSpPr>
          <p:cNvPr id="121" name="TextBox 120">
            <a:extLst>
              <a:ext uri="{FF2B5EF4-FFF2-40B4-BE49-F238E27FC236}">
                <a16:creationId xmlns:a16="http://schemas.microsoft.com/office/drawing/2014/main" id="{370B6B2E-A9FF-4C3B-A4E3-CC587AE5A798}"/>
              </a:ext>
            </a:extLst>
          </p:cNvPr>
          <p:cNvSpPr txBox="1"/>
          <p:nvPr/>
        </p:nvSpPr>
        <p:spPr>
          <a:xfrm>
            <a:off x="3497670" y="2568749"/>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
        <p:nvSpPr>
          <p:cNvPr id="122" name="TextBox 121">
            <a:extLst>
              <a:ext uri="{FF2B5EF4-FFF2-40B4-BE49-F238E27FC236}">
                <a16:creationId xmlns:a16="http://schemas.microsoft.com/office/drawing/2014/main" id="{9281B5ED-B18D-4057-B826-264AE1C6689C}"/>
              </a:ext>
            </a:extLst>
          </p:cNvPr>
          <p:cNvSpPr txBox="1"/>
          <p:nvPr/>
        </p:nvSpPr>
        <p:spPr>
          <a:xfrm>
            <a:off x="1626256" y="2568749"/>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
        <p:nvSpPr>
          <p:cNvPr id="123" name="TextBox 122">
            <a:extLst>
              <a:ext uri="{FF2B5EF4-FFF2-40B4-BE49-F238E27FC236}">
                <a16:creationId xmlns:a16="http://schemas.microsoft.com/office/drawing/2014/main" id="{D600FCAF-3BB2-4CF1-A2BE-8CF9C7C057DF}"/>
              </a:ext>
            </a:extLst>
          </p:cNvPr>
          <p:cNvSpPr txBox="1"/>
          <p:nvPr/>
        </p:nvSpPr>
        <p:spPr>
          <a:xfrm>
            <a:off x="2042126" y="3294490"/>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Tree>
    <p:extLst>
      <p:ext uri="{BB962C8B-B14F-4D97-AF65-F5344CB8AC3E}">
        <p14:creationId xmlns:p14="http://schemas.microsoft.com/office/powerpoint/2010/main" val="186656008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57">
          <a:extLst>
            <a:ext uri="{FF2B5EF4-FFF2-40B4-BE49-F238E27FC236}">
              <a16:creationId xmlns:a16="http://schemas.microsoft.com/office/drawing/2014/main" id="{C13626DA-73EC-7F9F-D4DD-37D5E525BE7D}"/>
            </a:ext>
          </a:extLst>
        </p:cNvPr>
        <p:cNvGrpSpPr/>
        <p:nvPr/>
      </p:nvGrpSpPr>
      <p:grpSpPr>
        <a:xfrm>
          <a:off x="0" y="0"/>
          <a:ext cx="0" cy="0"/>
          <a:chOff x="0" y="0"/>
          <a:chExt cx="0" cy="0"/>
        </a:xfrm>
      </p:grpSpPr>
      <p:sp>
        <p:nvSpPr>
          <p:cNvPr id="259" name="Google Shape;259;gad14b25ca6_0_290">
            <a:extLst>
              <a:ext uri="{FF2B5EF4-FFF2-40B4-BE49-F238E27FC236}">
                <a16:creationId xmlns:a16="http://schemas.microsoft.com/office/drawing/2014/main" id="{90CD1C86-DBD4-FE43-3217-FE9C97B2F5EA}"/>
              </a:ext>
            </a:extLst>
          </p:cNvPr>
          <p:cNvSpPr txBox="1">
            <a:spLocks noGrp="1"/>
          </p:cNvSpPr>
          <p:nvPr>
            <p:ph type="title"/>
          </p:nvPr>
        </p:nvSpPr>
        <p:spPr>
          <a:xfrm>
            <a:off x="494286" y="422819"/>
            <a:ext cx="8155428" cy="4461415"/>
          </a:xfrm>
          <a:prstGeom prst="rect">
            <a:avLst/>
          </a:prstGeom>
        </p:spPr>
        <p:txBody>
          <a:bodyPr spcFirstLastPara="1" vert="horz" wrap="square" lIns="51427" tIns="25706" rIns="51427" bIns="25706" rtlCol="0" anchor="ctr" anchorCtr="0">
            <a:noAutofit/>
          </a:bodyPr>
          <a:lstStyle/>
          <a:p>
            <a:pPr>
              <a:spcBef>
                <a:spcPts val="0"/>
              </a:spcBef>
            </a:pPr>
            <a:r>
              <a:rPr lang="en-AU" sz="2400" dirty="0"/>
              <a:t>FOUNDATIONAL METHODS </a:t>
            </a:r>
            <a:br>
              <a:rPr lang="en-AU" sz="2400" dirty="0"/>
            </a:br>
            <a:r>
              <a:rPr lang="en-AU" sz="2400" dirty="0"/>
              <a:t>IN EXPLAINABLE AI</a:t>
            </a:r>
            <a:endParaRPr dirty="0"/>
          </a:p>
        </p:txBody>
      </p:sp>
    </p:spTree>
    <p:extLst>
      <p:ext uri="{BB962C8B-B14F-4D97-AF65-F5344CB8AC3E}">
        <p14:creationId xmlns:p14="http://schemas.microsoft.com/office/powerpoint/2010/main" val="1152352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71" y="1594294"/>
            <a:ext cx="7278129" cy="2096099"/>
          </a:xfrm>
          <a:prstGeom prst="rect">
            <a:avLst/>
          </a:prstGeom>
        </p:spPr>
        <p:txBody>
          <a:bodyPr vert="horz" wrap="square" lIns="0" tIns="6362" rIns="0" bIns="0" rtlCol="0" anchor="t" anchorCtr="0">
            <a:spAutoFit/>
          </a:bodyPr>
          <a:lstStyle/>
          <a:p>
            <a:pPr marL="6697">
              <a:spcBef>
                <a:spcPts val="50"/>
              </a:spcBef>
            </a:pPr>
            <a:r>
              <a:rPr lang="en-AU" sz="2716" spc="63" dirty="0"/>
              <a:t>How would audience ask questions: </a:t>
            </a:r>
            <a:br>
              <a:rPr lang="en-AU" sz="2716" spc="63" dirty="0"/>
            </a:br>
            <a:r>
              <a:rPr lang="en-AU" sz="2716" spc="63" dirty="0"/>
              <a:t>During the tutorial</a:t>
            </a:r>
            <a:br>
              <a:rPr lang="en-AU" sz="2716" spc="63" dirty="0"/>
            </a:br>
            <a:r>
              <a:rPr lang="en-AU" sz="2716" spc="63" dirty="0"/>
              <a:t>Follow up (afterwards??)</a:t>
            </a:r>
            <a:br>
              <a:rPr lang="en-AU" sz="2716" spc="63" dirty="0"/>
            </a:br>
            <a:br>
              <a:rPr lang="en-AU" sz="2716" spc="63" dirty="0"/>
            </a:br>
            <a:r>
              <a:rPr lang="en-AU" sz="2716" spc="63" dirty="0"/>
              <a:t>Tutorial Materials Link</a:t>
            </a:r>
            <a:endParaRPr sz="2716"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8B3EE-23D4-B6D2-BDEA-4F6B3A32D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E8F02-A265-815F-1826-B9C4CC01F6DB}"/>
              </a:ext>
            </a:extLst>
          </p:cNvPr>
          <p:cNvSpPr>
            <a:spLocks noGrp="1"/>
          </p:cNvSpPr>
          <p:nvPr>
            <p:ph type="title"/>
          </p:nvPr>
        </p:nvSpPr>
        <p:spPr>
          <a:xfrm>
            <a:off x="247650" y="805458"/>
            <a:ext cx="8644830" cy="639365"/>
          </a:xfrm>
        </p:spPr>
        <p:txBody>
          <a:bodyPr/>
          <a:lstStyle/>
          <a:p>
            <a:r>
              <a:rPr lang="en-AU" dirty="0"/>
              <a:t>Exercise</a:t>
            </a:r>
          </a:p>
        </p:txBody>
      </p:sp>
      <p:sp>
        <p:nvSpPr>
          <p:cNvPr id="3" name="Content Placeholder 2">
            <a:extLst>
              <a:ext uri="{FF2B5EF4-FFF2-40B4-BE49-F238E27FC236}">
                <a16:creationId xmlns:a16="http://schemas.microsoft.com/office/drawing/2014/main" id="{A40F7B1E-9A20-5A44-5AAF-4682DF27956A}"/>
              </a:ext>
            </a:extLst>
          </p:cNvPr>
          <p:cNvSpPr>
            <a:spLocks noGrp="1"/>
          </p:cNvSpPr>
          <p:nvPr>
            <p:ph sz="half" idx="1"/>
          </p:nvPr>
        </p:nvSpPr>
        <p:spPr>
          <a:xfrm>
            <a:off x="247650" y="1334095"/>
            <a:ext cx="8458200" cy="3176864"/>
          </a:xfrm>
        </p:spPr>
        <p:txBody>
          <a:bodyPr>
            <a:normAutofit/>
          </a:bodyPr>
          <a:lstStyle/>
          <a:p>
            <a:pPr marL="0" indent="0">
              <a:buNone/>
            </a:pPr>
            <a:r>
              <a:rPr lang="en-AU" dirty="0"/>
              <a:t>Suppose you applied for a job via a company’s job application portal. A few hours after your application, you get an email that says that your application was analysed by an automated system that decided not to offer you an interview.</a:t>
            </a:r>
          </a:p>
          <a:p>
            <a:pPr marL="0" indent="0">
              <a:buNone/>
            </a:pPr>
            <a:r>
              <a:rPr lang="en-AU" dirty="0"/>
              <a:t>	</a:t>
            </a:r>
            <a:r>
              <a:rPr lang="en-AU" i="1" dirty="0"/>
              <a:t>What would you want the explanation to comprise?</a:t>
            </a:r>
          </a:p>
          <a:p>
            <a:pPr marL="0" indent="0">
              <a:buNone/>
            </a:pPr>
            <a:r>
              <a:rPr lang="en-AU" i="1" dirty="0"/>
              <a:t>	What would make it a good explanation for you?</a:t>
            </a:r>
          </a:p>
        </p:txBody>
      </p:sp>
      <p:sp>
        <p:nvSpPr>
          <p:cNvPr id="5" name="Footer Placeholder 4">
            <a:extLst>
              <a:ext uri="{FF2B5EF4-FFF2-40B4-BE49-F238E27FC236}">
                <a16:creationId xmlns:a16="http://schemas.microsoft.com/office/drawing/2014/main" id="{86C55F25-94E7-F4BF-AC11-DD433AE60836}"/>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93381E05-C468-5DBE-ED02-B3D693BEF93F}"/>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Tree>
    <p:extLst>
      <p:ext uri="{BB962C8B-B14F-4D97-AF65-F5344CB8AC3E}">
        <p14:creationId xmlns:p14="http://schemas.microsoft.com/office/powerpoint/2010/main" val="3680973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889C9-22A4-46A8-73CC-CBDC825596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7A6F7C-209C-0890-FBA4-741135948A7E}"/>
              </a:ext>
            </a:extLst>
          </p:cNvPr>
          <p:cNvSpPr>
            <a:spLocks noGrp="1"/>
          </p:cNvSpPr>
          <p:nvPr>
            <p:ph type="title"/>
          </p:nvPr>
        </p:nvSpPr>
        <p:spPr/>
        <p:txBody>
          <a:bodyPr/>
          <a:lstStyle/>
          <a:p>
            <a:r>
              <a:rPr lang="en-AU" dirty="0">
                <a:solidFill>
                  <a:schemeClr val="tx1"/>
                </a:solidFill>
              </a:rPr>
              <a:t>Available Tools (refine)</a:t>
            </a:r>
          </a:p>
        </p:txBody>
      </p:sp>
      <p:sp>
        <p:nvSpPr>
          <p:cNvPr id="2" name="Content Placeholder 1">
            <a:extLst>
              <a:ext uri="{FF2B5EF4-FFF2-40B4-BE49-F238E27FC236}">
                <a16:creationId xmlns:a16="http://schemas.microsoft.com/office/drawing/2014/main" id="{A93ADB67-C5A2-D838-26B6-36B1DC5F4649}"/>
              </a:ext>
            </a:extLst>
          </p:cNvPr>
          <p:cNvSpPr>
            <a:spLocks noGrp="1" noChangeArrowheads="1"/>
          </p:cNvSpPr>
          <p:nvPr>
            <p:ph sz="half" idx="2"/>
          </p:nvPr>
        </p:nvSpPr>
        <p:spPr bwMode="auto">
          <a:xfrm>
            <a:off x="251520" y="1711357"/>
            <a:ext cx="724656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hlinkClick r:id="rId3"/>
              </a:rPr>
              <a:t>Alibi (</a:t>
            </a:r>
            <a:r>
              <a:rPr kumimoji="0" lang="en-US" altLang="en-US" sz="1200" b="1" i="0" u="none" strike="noStrike" cap="none" normalizeH="0" baseline="0" dirty="0" err="1">
                <a:ln>
                  <a:noFill/>
                </a:ln>
                <a:solidFill>
                  <a:schemeClr val="tx1"/>
                </a:solidFill>
                <a:effectLst/>
                <a:hlinkClick r:id="rId3"/>
              </a:rPr>
              <a:t>SeldonIO</a:t>
            </a:r>
            <a:r>
              <a:rPr kumimoji="0" lang="en-US" altLang="en-US" sz="1200" b="1" i="0" u="none" strike="noStrike" cap="none" normalizeH="0" baseline="0" dirty="0">
                <a:ln>
                  <a:noFill/>
                </a:ln>
                <a:solidFill>
                  <a:schemeClr val="tx1"/>
                </a:solidFill>
                <a:effectLst/>
                <a:hlinkClick r:id="rId3"/>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Alibi is a Python library for machine learning model interpretability and explanation. </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Offers methods for instance-based explanations, such as counterfactuals and anchors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err="1">
                <a:ln>
                  <a:noFill/>
                </a:ln>
                <a:solidFill>
                  <a:schemeClr val="tx1"/>
                </a:solidFill>
                <a:effectLst/>
                <a:hlinkClick r:id="rId4"/>
              </a:rPr>
              <a:t>Captum</a:t>
            </a:r>
            <a:r>
              <a:rPr kumimoji="0" lang="en-US" altLang="en-US" sz="1200" b="1" i="0" u="none" strike="noStrike" cap="none" normalizeH="0" baseline="0" dirty="0">
                <a:ln>
                  <a:noFill/>
                </a:ln>
                <a:solidFill>
                  <a:schemeClr val="tx1"/>
                </a:solidFill>
                <a:effectLst/>
                <a:hlinkClick r:id="rId4"/>
              </a:rPr>
              <a:t> (</a:t>
            </a:r>
            <a:r>
              <a:rPr kumimoji="0" lang="en-US" altLang="en-US" sz="1200" b="1" i="0" u="none" strike="noStrike" cap="none" normalizeH="0" baseline="0" dirty="0" err="1">
                <a:ln>
                  <a:noFill/>
                </a:ln>
                <a:solidFill>
                  <a:schemeClr val="tx1"/>
                </a:solidFill>
                <a:effectLst/>
                <a:hlinkClick r:id="rId4"/>
              </a:rPr>
              <a:t>PyTorch</a:t>
            </a:r>
            <a:r>
              <a:rPr kumimoji="0" lang="en-US" altLang="en-US" sz="1200" b="1" i="0" u="none" strike="noStrike" cap="none" normalizeH="0" baseline="0" dirty="0">
                <a:ln>
                  <a:noFill/>
                </a:ln>
                <a:solidFill>
                  <a:schemeClr val="tx1"/>
                </a:solidFill>
                <a:effectLst/>
                <a:hlinkClick r:id="rId4"/>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err="1">
                <a:ln>
                  <a:noFill/>
                </a:ln>
                <a:solidFill>
                  <a:schemeClr val="tx1"/>
                </a:solidFill>
                <a:effectLst/>
              </a:rPr>
              <a:t>Captum</a:t>
            </a:r>
            <a:r>
              <a:rPr kumimoji="0" lang="en-US" altLang="en-US" sz="1200" b="0" i="0" u="none" strike="noStrike" cap="none" normalizeH="0" baseline="0" dirty="0">
                <a:ln>
                  <a:noFill/>
                </a:ln>
                <a:solidFill>
                  <a:schemeClr val="tx1"/>
                </a:solidFill>
                <a:effectLst/>
              </a:rPr>
              <a:t> is an open-source, model interpretability library built on </a:t>
            </a:r>
            <a:r>
              <a:rPr kumimoji="0" lang="en-US" altLang="en-US" sz="1200" b="0" i="0" u="none" strike="noStrike" cap="none" normalizeH="0" baseline="0" dirty="0" err="1">
                <a:ln>
                  <a:noFill/>
                </a:ln>
                <a:solidFill>
                  <a:schemeClr val="tx1"/>
                </a:solidFill>
                <a:effectLst/>
              </a:rPr>
              <a:t>PyTorch</a:t>
            </a:r>
            <a:r>
              <a:rPr kumimoji="0" lang="en-US" altLang="en-US"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hlinkClick r:id="rId5"/>
              </a:rPr>
              <a:t>DALEX (</a:t>
            </a:r>
            <a:r>
              <a:rPr kumimoji="0" lang="en-US" altLang="en-US" sz="1200" b="1" i="0" u="none" strike="noStrike" cap="none" normalizeH="0" baseline="0" dirty="0" err="1">
                <a:ln>
                  <a:noFill/>
                </a:ln>
                <a:solidFill>
                  <a:schemeClr val="tx1"/>
                </a:solidFill>
                <a:effectLst/>
                <a:hlinkClick r:id="rId5"/>
              </a:rPr>
              <a:t>ModelOriented</a:t>
            </a:r>
            <a:r>
              <a:rPr kumimoji="0" lang="en-US" altLang="en-US" sz="1200" b="1" i="0" u="none" strike="noStrike" cap="none" normalizeH="0" baseline="0" dirty="0">
                <a:ln>
                  <a:noFill/>
                </a:ln>
                <a:solidFill>
                  <a:schemeClr val="tx1"/>
                </a:solidFill>
                <a:effectLst/>
                <a:hlinkClick r:id="rId5"/>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DALEX is a model-agnostic explainability package designed for both R and Python.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hlinkClick r:id="rId6"/>
              </a:rPr>
              <a:t>AI Explainability 360 (AIX360) (Trusted-AI)</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AIX360 is an open-source toolkit developed by IBM for explainability across a wide range of models. </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It provides both interpretable models (like rule-based models) and post-hoc explanations for black-box models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err="1">
                <a:ln>
                  <a:noFill/>
                </a:ln>
                <a:solidFill>
                  <a:schemeClr val="tx1"/>
                </a:solidFill>
                <a:effectLst/>
                <a:hlinkClick r:id="rId7"/>
              </a:rPr>
              <a:t>InterpretML</a:t>
            </a:r>
            <a:r>
              <a:rPr kumimoji="0" lang="en-US" altLang="en-US" sz="1200" b="1" i="0" u="none" strike="noStrike" cap="none" normalizeH="0" baseline="0" dirty="0">
                <a:ln>
                  <a:noFill/>
                </a:ln>
                <a:solidFill>
                  <a:schemeClr val="tx1"/>
                </a:solidFill>
                <a:effectLst/>
                <a:hlinkClick r:id="rId7"/>
              </a:rPr>
              <a:t> (</a:t>
            </a:r>
            <a:r>
              <a:rPr kumimoji="0" lang="en-US" altLang="en-US" sz="1200" b="1" i="0" u="none" strike="noStrike" cap="none" normalizeH="0" baseline="0" dirty="0" err="1">
                <a:ln>
                  <a:noFill/>
                </a:ln>
                <a:solidFill>
                  <a:schemeClr val="tx1"/>
                </a:solidFill>
                <a:effectLst/>
                <a:hlinkClick r:id="rId7"/>
              </a:rPr>
              <a:t>interpretml</a:t>
            </a:r>
            <a:r>
              <a:rPr kumimoji="0" lang="en-US" altLang="en-US" sz="1200" b="1" i="0" u="none" strike="noStrike" cap="none" normalizeH="0" baseline="0" dirty="0">
                <a:ln>
                  <a:noFill/>
                </a:ln>
                <a:solidFill>
                  <a:schemeClr val="tx1"/>
                </a:solidFill>
                <a:effectLst/>
                <a:hlinkClick r:id="rId7"/>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err="1">
                <a:ln>
                  <a:noFill/>
                </a:ln>
                <a:solidFill>
                  <a:schemeClr val="tx1"/>
                </a:solidFill>
                <a:effectLst/>
              </a:rPr>
              <a:t>InterpretML</a:t>
            </a:r>
            <a:r>
              <a:rPr kumimoji="0" lang="en-US" altLang="en-US" sz="1200" b="0" i="0" u="none" strike="noStrike" cap="none" normalizeH="0" baseline="0" dirty="0">
                <a:ln>
                  <a:noFill/>
                </a:ln>
                <a:solidFill>
                  <a:schemeClr val="tx1"/>
                </a:solidFill>
                <a:effectLst/>
              </a:rPr>
              <a:t> is a Microsoft-developed, model-agnostic interpretability framework focused on machine learning transparency. </a:t>
            </a:r>
            <a:endParaRPr lang="en-US" altLang="en-US" sz="1200" dirty="0"/>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It offers a combination of glass-box (interpretable-by-design) and black-box (post-hoc explainability) models</a:t>
            </a:r>
          </a:p>
        </p:txBody>
      </p:sp>
    </p:spTree>
    <p:extLst>
      <p:ext uri="{BB962C8B-B14F-4D97-AF65-F5344CB8AC3E}">
        <p14:creationId xmlns:p14="http://schemas.microsoft.com/office/powerpoint/2010/main" val="184266169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02239-3D78-1F0E-1AA0-F16FABBAF2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218146-1D3E-BCF8-59E8-87CADE262FE4}"/>
              </a:ext>
            </a:extLst>
          </p:cNvPr>
          <p:cNvSpPr>
            <a:spLocks noGrp="1"/>
          </p:cNvSpPr>
          <p:nvPr>
            <p:ph type="title"/>
          </p:nvPr>
        </p:nvSpPr>
        <p:spPr/>
        <p:txBody>
          <a:bodyPr/>
          <a:lstStyle/>
          <a:p>
            <a:r>
              <a:rPr lang="en-AU">
                <a:solidFill>
                  <a:schemeClr val="tx1"/>
                </a:solidFill>
              </a:rPr>
              <a:t>ATTRIBUTION-BASED EXPLANATIONS</a:t>
            </a:r>
            <a:endParaRPr lang="en-AU" dirty="0">
              <a:solidFill>
                <a:schemeClr val="tx1"/>
              </a:solidFill>
            </a:endParaRPr>
          </a:p>
        </p:txBody>
      </p:sp>
      <p:sp>
        <p:nvSpPr>
          <p:cNvPr id="6" name="Content Placeholder 5">
            <a:extLst>
              <a:ext uri="{FF2B5EF4-FFF2-40B4-BE49-F238E27FC236}">
                <a16:creationId xmlns:a16="http://schemas.microsoft.com/office/drawing/2014/main" id="{9504958E-9959-704C-880C-83F603A58490}"/>
              </a:ext>
            </a:extLst>
          </p:cNvPr>
          <p:cNvSpPr>
            <a:spLocks noGrp="1"/>
          </p:cNvSpPr>
          <p:nvPr>
            <p:ph sz="half" idx="2"/>
          </p:nvPr>
        </p:nvSpPr>
        <p:spPr/>
        <p:txBody>
          <a:bodyPr/>
          <a:lstStyle/>
          <a:p>
            <a:endParaRPr lang="en-AU"/>
          </a:p>
        </p:txBody>
      </p:sp>
      <p:pic>
        <p:nvPicPr>
          <p:cNvPr id="4" name="Picture 3">
            <a:extLst>
              <a:ext uri="{FF2B5EF4-FFF2-40B4-BE49-F238E27FC236}">
                <a16:creationId xmlns:a16="http://schemas.microsoft.com/office/drawing/2014/main" id="{5363AC6B-B386-C384-40FE-7C905FF76E82}"/>
              </a:ext>
            </a:extLst>
          </p:cNvPr>
          <p:cNvPicPr>
            <a:picLocks noChangeAspect="1"/>
          </p:cNvPicPr>
          <p:nvPr/>
        </p:nvPicPr>
        <p:blipFill>
          <a:blip r:embed="rId3"/>
          <a:stretch>
            <a:fillRect/>
          </a:stretch>
        </p:blipFill>
        <p:spPr>
          <a:xfrm>
            <a:off x="4260284" y="1460611"/>
            <a:ext cx="4038600" cy="3000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a:extLst>
              <a:ext uri="{FF2B5EF4-FFF2-40B4-BE49-F238E27FC236}">
                <a16:creationId xmlns:a16="http://schemas.microsoft.com/office/drawing/2014/main" id="{5418DE46-48DF-C767-5ADA-30C63C9FB30B}"/>
              </a:ext>
            </a:extLst>
          </p:cNvPr>
          <p:cNvSpPr/>
          <p:nvPr/>
        </p:nvSpPr>
        <p:spPr>
          <a:xfrm>
            <a:off x="119453" y="4338042"/>
            <a:ext cx="3933825" cy="596510"/>
          </a:xfrm>
          <a:prstGeom prst="rect">
            <a:avLst/>
          </a:prstGeom>
        </p:spPr>
        <p:txBody>
          <a:bodyPr wrap="square">
            <a:spAutoFit/>
          </a:bodyPr>
          <a:lstStyle/>
          <a:p>
            <a:r>
              <a:rPr lang="en-US" sz="1092">
                <a:latin typeface="Source Sans Pro" panose="020B0503030403020204" pitchFamily="34" charset="0"/>
                <a:ea typeface="Source Sans Pro" panose="020B0503030403020204" pitchFamily="34" charset="0"/>
              </a:rPr>
              <a:t>Source: T. Miller: </a:t>
            </a:r>
            <a:r>
              <a:rPr lang="en-US" sz="1092" u="sng">
                <a:latin typeface="Source Sans Pro" panose="020B0503030403020204" pitchFamily="34" charset="0"/>
                <a:ea typeface="Source Sans Pro" panose="020B0503030403020204" pitchFamily="34" charset="0"/>
                <a:hlinkClick r:id="rId4">
                  <a:extLst>
                    <a:ext uri="{A12FA001-AC4F-418D-AE19-62706E023703}">
                      <ahyp:hlinkClr xmlns:ahyp="http://schemas.microsoft.com/office/drawing/2018/hyperlinkcolor" val="tx"/>
                    </a:ext>
                  </a:extLst>
                </a:hlinkClick>
              </a:rPr>
              <a:t>"But why?" Understanding explainable artificial intelligence</a:t>
            </a:r>
            <a:r>
              <a:rPr lang="en-US" sz="1092">
                <a:latin typeface="Source Sans Pro" panose="020B0503030403020204" pitchFamily="34" charset="0"/>
                <a:ea typeface="Source Sans Pro" panose="020B0503030403020204" pitchFamily="34" charset="0"/>
              </a:rPr>
              <a:t>. </a:t>
            </a:r>
            <a:r>
              <a:rPr lang="en-US" sz="1092" i="1">
                <a:latin typeface="Source Sans Pro" panose="020B0503030403020204" pitchFamily="34" charset="0"/>
                <a:ea typeface="Source Sans Pro" panose="020B0503030403020204" pitchFamily="34" charset="0"/>
              </a:rPr>
              <a:t>XRDS 25, 3</a:t>
            </a:r>
            <a:r>
              <a:rPr lang="en-US" sz="1092">
                <a:latin typeface="Source Sans Pro" panose="020B0503030403020204" pitchFamily="34" charset="0"/>
                <a:ea typeface="Source Sans Pro" panose="020B0503030403020204" pitchFamily="34" charset="0"/>
              </a:rPr>
              <a:t> (Spring 2019), 20–25. </a:t>
            </a:r>
            <a:r>
              <a:rPr lang="en-US" sz="1092">
                <a:latin typeface="Source Sans Pro" panose="020B0503030403020204" pitchFamily="34" charset="0"/>
                <a:ea typeface="Source Sans Pro" panose="020B0503030403020204" pitchFamily="34" charset="0"/>
                <a:hlinkClick r:id="rId4">
                  <a:extLst>
                    <a:ext uri="{A12FA001-AC4F-418D-AE19-62706E023703}">
                      <ahyp:hlinkClr xmlns:ahyp="http://schemas.microsoft.com/office/drawing/2018/hyperlinkcolor" val="tx"/>
                    </a:ext>
                  </a:extLst>
                </a:hlinkClick>
              </a:rPr>
              <a:t>https://doi.org/10.1145/3313107</a:t>
            </a:r>
            <a:endParaRPr lang="en-US" sz="1092"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46216249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3A6C0-AE85-F53F-2EEA-B6313AB948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B9D5D5-6A62-5D61-4735-858DF079491F}"/>
              </a:ext>
            </a:extLst>
          </p:cNvPr>
          <p:cNvSpPr>
            <a:spLocks noGrp="1"/>
          </p:cNvSpPr>
          <p:nvPr>
            <p:ph type="title"/>
          </p:nvPr>
        </p:nvSpPr>
        <p:spPr/>
        <p:txBody>
          <a:bodyPr/>
          <a:lstStyle/>
          <a:p>
            <a:r>
              <a:rPr lang="en-AU" dirty="0">
                <a:solidFill>
                  <a:schemeClr val="tx1"/>
                </a:solidFill>
              </a:rPr>
              <a:t>ATTRIBUTION-BASED EXPLANATIONS</a:t>
            </a:r>
          </a:p>
        </p:txBody>
      </p:sp>
      <p:sp>
        <p:nvSpPr>
          <p:cNvPr id="2" name="Content Placeholder 1">
            <a:extLst>
              <a:ext uri="{FF2B5EF4-FFF2-40B4-BE49-F238E27FC236}">
                <a16:creationId xmlns:a16="http://schemas.microsoft.com/office/drawing/2014/main" id="{718BDCB7-F247-D9F3-0378-4B8DC0B8D327}"/>
              </a:ext>
            </a:extLst>
          </p:cNvPr>
          <p:cNvSpPr>
            <a:spLocks noGrp="1"/>
          </p:cNvSpPr>
          <p:nvPr>
            <p:ph sz="half" idx="1"/>
          </p:nvPr>
        </p:nvSpPr>
        <p:spPr/>
        <p:txBody>
          <a:bodyPr/>
          <a:lstStyle/>
          <a:p>
            <a:endParaRPr lang="en-AU" dirty="0"/>
          </a:p>
        </p:txBody>
      </p:sp>
      <p:sp>
        <p:nvSpPr>
          <p:cNvPr id="4" name="Content Placeholder 3">
            <a:extLst>
              <a:ext uri="{FF2B5EF4-FFF2-40B4-BE49-F238E27FC236}">
                <a16:creationId xmlns:a16="http://schemas.microsoft.com/office/drawing/2014/main" id="{ABE4C79B-6BC6-2ACB-FBB5-F26CD950A3C2}"/>
              </a:ext>
            </a:extLst>
          </p:cNvPr>
          <p:cNvSpPr>
            <a:spLocks noGrp="1"/>
          </p:cNvSpPr>
          <p:nvPr>
            <p:ph sz="half" idx="2"/>
          </p:nvPr>
        </p:nvSpPr>
        <p:spPr/>
        <p:txBody>
          <a:bodyPr/>
          <a:lstStyle/>
          <a:p>
            <a:endParaRPr lang="en-AU"/>
          </a:p>
        </p:txBody>
      </p:sp>
      <p:sp>
        <p:nvSpPr>
          <p:cNvPr id="6" name="object 4">
            <a:extLst>
              <a:ext uri="{FF2B5EF4-FFF2-40B4-BE49-F238E27FC236}">
                <a16:creationId xmlns:a16="http://schemas.microsoft.com/office/drawing/2014/main" id="{5A9DEB5B-5FC5-816C-3256-D830187183BE}"/>
              </a:ext>
            </a:extLst>
          </p:cNvPr>
          <p:cNvSpPr/>
          <p:nvPr/>
        </p:nvSpPr>
        <p:spPr>
          <a:xfrm>
            <a:off x="771919" y="1497420"/>
            <a:ext cx="7600163" cy="2236872"/>
          </a:xfrm>
          <a:prstGeom prst="rect">
            <a:avLst/>
          </a:prstGeom>
          <a:blipFill>
            <a:blip r:embed="rId2" cstate="print"/>
            <a:stretch>
              <a:fillRect/>
            </a:stretch>
          </a:blipFill>
        </p:spPr>
        <p:txBody>
          <a:bodyPr wrap="square" lIns="0" tIns="0" rIns="0" bIns="0" rtlCol="0"/>
          <a:lstStyle/>
          <a:p>
            <a:endParaRPr sz="1484"/>
          </a:p>
        </p:txBody>
      </p:sp>
      <p:sp>
        <p:nvSpPr>
          <p:cNvPr id="7" name="object 5">
            <a:extLst>
              <a:ext uri="{FF2B5EF4-FFF2-40B4-BE49-F238E27FC236}">
                <a16:creationId xmlns:a16="http://schemas.microsoft.com/office/drawing/2014/main" id="{D5D00D07-85CC-02BA-2C52-04AA9A769F2A}"/>
              </a:ext>
            </a:extLst>
          </p:cNvPr>
          <p:cNvSpPr txBox="1"/>
          <p:nvPr/>
        </p:nvSpPr>
        <p:spPr>
          <a:xfrm>
            <a:off x="771920" y="3992638"/>
            <a:ext cx="4019156" cy="511741"/>
          </a:xfrm>
          <a:prstGeom prst="rect">
            <a:avLst/>
          </a:prstGeom>
        </p:spPr>
        <p:txBody>
          <a:bodyPr vert="horz" wrap="square" lIns="0" tIns="8380" rIns="0" bIns="0" rtlCol="0">
            <a:spAutoFit/>
          </a:bodyPr>
          <a:lstStyle/>
          <a:p>
            <a:pPr marL="10475" marR="4190" indent="-524">
              <a:lnSpc>
                <a:spcPct val="101499"/>
              </a:lnSpc>
              <a:spcBef>
                <a:spcPts val="66"/>
              </a:spcBef>
            </a:pPr>
            <a:r>
              <a:rPr sz="1092" spc="-33" dirty="0">
                <a:latin typeface="Source Sans Pro" panose="020B0503030403020204" pitchFamily="34" charset="0"/>
                <a:ea typeface="Source Sans Pro" panose="020B0503030403020204" pitchFamily="34" charset="0"/>
                <a:cs typeface="Arial"/>
              </a:rPr>
              <a:t>Source: </a:t>
            </a:r>
            <a:r>
              <a:rPr sz="1092" spc="-16" dirty="0">
                <a:latin typeface="Source Sans Pro" panose="020B0503030403020204" pitchFamily="34" charset="0"/>
                <a:ea typeface="Source Sans Pro" panose="020B0503030403020204" pitchFamily="34" charset="0"/>
                <a:cs typeface="Arial"/>
              </a:rPr>
              <a:t>Ribeiro </a:t>
            </a:r>
            <a:r>
              <a:rPr sz="1092" spc="-4" dirty="0">
                <a:latin typeface="Source Sans Pro" panose="020B0503030403020204" pitchFamily="34" charset="0"/>
                <a:ea typeface="Source Sans Pro" panose="020B0503030403020204" pitchFamily="34" charset="0"/>
                <a:cs typeface="Arial"/>
              </a:rPr>
              <a:t>et </a:t>
            </a:r>
            <a:r>
              <a:rPr sz="1092" spc="-8" dirty="0">
                <a:latin typeface="Source Sans Pro" panose="020B0503030403020204" pitchFamily="34" charset="0"/>
                <a:ea typeface="Source Sans Pro" panose="020B0503030403020204" pitchFamily="34" charset="0"/>
                <a:cs typeface="Arial"/>
              </a:rPr>
              <a:t>al.: Why </a:t>
            </a:r>
            <a:r>
              <a:rPr sz="1092" spc="-29" dirty="0">
                <a:latin typeface="Source Sans Pro" panose="020B0503030403020204" pitchFamily="34" charset="0"/>
                <a:ea typeface="Source Sans Pro" panose="020B0503030403020204" pitchFamily="34" charset="0"/>
                <a:cs typeface="Arial"/>
              </a:rPr>
              <a:t>should </a:t>
            </a:r>
            <a:r>
              <a:rPr sz="1092" dirty="0">
                <a:latin typeface="Source Sans Pro" panose="020B0503030403020204" pitchFamily="34" charset="0"/>
                <a:ea typeface="Source Sans Pro" panose="020B0503030403020204" pitchFamily="34" charset="0"/>
                <a:cs typeface="Arial"/>
              </a:rPr>
              <a:t>I </a:t>
            </a:r>
            <a:r>
              <a:rPr sz="1092" spc="4" dirty="0">
                <a:latin typeface="Source Sans Pro" panose="020B0503030403020204" pitchFamily="34" charset="0"/>
                <a:ea typeface="Source Sans Pro" panose="020B0503030403020204" pitchFamily="34" charset="0"/>
                <a:cs typeface="Arial"/>
              </a:rPr>
              <a:t>trust </a:t>
            </a:r>
            <a:r>
              <a:rPr sz="1092" spc="-33" dirty="0">
                <a:latin typeface="Source Sans Pro" panose="020B0503030403020204" pitchFamily="34" charset="0"/>
                <a:ea typeface="Source Sans Pro" panose="020B0503030403020204" pitchFamily="34" charset="0"/>
                <a:cs typeface="Arial"/>
              </a:rPr>
              <a:t>you?: </a:t>
            </a:r>
            <a:r>
              <a:rPr sz="1092" spc="-16" dirty="0">
                <a:latin typeface="Source Sans Pro" panose="020B0503030403020204" pitchFamily="34" charset="0"/>
                <a:ea typeface="Source Sans Pro" panose="020B0503030403020204" pitchFamily="34" charset="0"/>
                <a:cs typeface="Arial"/>
              </a:rPr>
              <a:t>Explaining </a:t>
            </a:r>
            <a:r>
              <a:rPr sz="1092" spc="-12" dirty="0">
                <a:latin typeface="Source Sans Pro" panose="020B0503030403020204" pitchFamily="34" charset="0"/>
                <a:ea typeface="Source Sans Pro" panose="020B0503030403020204" pitchFamily="34" charset="0"/>
                <a:cs typeface="Arial"/>
              </a:rPr>
              <a:t>the </a:t>
            </a:r>
            <a:r>
              <a:rPr sz="1092" spc="-20" dirty="0">
                <a:latin typeface="Source Sans Pro" panose="020B0503030403020204" pitchFamily="34" charset="0"/>
                <a:ea typeface="Source Sans Pro" panose="020B0503030403020204" pitchFamily="34" charset="0"/>
                <a:cs typeface="Arial"/>
              </a:rPr>
              <a:t>predictions </a:t>
            </a:r>
            <a:r>
              <a:rPr sz="1092" spc="-4" dirty="0">
                <a:latin typeface="Source Sans Pro" panose="020B0503030403020204" pitchFamily="34" charset="0"/>
                <a:ea typeface="Source Sans Pro" panose="020B0503030403020204" pitchFamily="34" charset="0"/>
                <a:cs typeface="Arial"/>
              </a:rPr>
              <a:t>of </a:t>
            </a:r>
            <a:r>
              <a:rPr sz="1092" spc="-33" dirty="0">
                <a:latin typeface="Source Sans Pro" panose="020B0503030403020204" pitchFamily="34" charset="0"/>
                <a:ea typeface="Source Sans Pro" panose="020B0503030403020204" pitchFamily="34" charset="0"/>
                <a:cs typeface="Arial"/>
              </a:rPr>
              <a:t>any  </a:t>
            </a:r>
            <a:r>
              <a:rPr sz="1092" spc="-25" dirty="0">
                <a:latin typeface="Source Sans Pro" panose="020B0503030403020204" pitchFamily="34" charset="0"/>
                <a:ea typeface="Source Sans Pro" panose="020B0503030403020204" pitchFamily="34" charset="0"/>
                <a:cs typeface="Arial"/>
              </a:rPr>
              <a:t>classifier.  </a:t>
            </a:r>
            <a:r>
              <a:rPr sz="1092" spc="-8" dirty="0">
                <a:latin typeface="Source Sans Pro" panose="020B0503030403020204" pitchFamily="34" charset="0"/>
                <a:ea typeface="Source Sans Pro" panose="020B0503030403020204" pitchFamily="34" charset="0"/>
                <a:cs typeface="Arial"/>
              </a:rPr>
              <a:t>In </a:t>
            </a:r>
            <a:r>
              <a:rPr sz="1092" spc="-16" dirty="0">
                <a:latin typeface="Source Sans Pro" panose="020B0503030403020204" pitchFamily="34" charset="0"/>
                <a:ea typeface="Source Sans Pro" panose="020B0503030403020204" pitchFamily="34" charset="0"/>
                <a:cs typeface="Arial"/>
              </a:rPr>
              <a:t>SIGKDD </a:t>
            </a:r>
            <a:r>
              <a:rPr sz="1092" spc="-8" dirty="0">
                <a:latin typeface="Source Sans Pro" panose="020B0503030403020204" pitchFamily="34" charset="0"/>
                <a:ea typeface="Source Sans Pro" panose="020B0503030403020204" pitchFamily="34" charset="0"/>
                <a:cs typeface="Arial"/>
              </a:rPr>
              <a:t>international </a:t>
            </a:r>
            <a:r>
              <a:rPr sz="1092" spc="-37" dirty="0">
                <a:latin typeface="Source Sans Pro" panose="020B0503030403020204" pitchFamily="34" charset="0"/>
                <a:ea typeface="Source Sans Pro" panose="020B0503030403020204" pitchFamily="34" charset="0"/>
                <a:cs typeface="Arial"/>
              </a:rPr>
              <a:t>conference  </a:t>
            </a:r>
            <a:r>
              <a:rPr sz="1092" spc="-29" dirty="0">
                <a:latin typeface="Source Sans Pro" panose="020B0503030403020204" pitchFamily="34" charset="0"/>
                <a:ea typeface="Source Sans Pro" panose="020B0503030403020204" pitchFamily="34" charset="0"/>
                <a:cs typeface="Arial"/>
              </a:rPr>
              <a:t>on  </a:t>
            </a:r>
            <a:r>
              <a:rPr sz="1092" spc="-33" dirty="0">
                <a:latin typeface="Source Sans Pro" panose="020B0503030403020204" pitchFamily="34" charset="0"/>
                <a:ea typeface="Source Sans Pro" panose="020B0503030403020204" pitchFamily="34" charset="0"/>
                <a:cs typeface="Arial"/>
              </a:rPr>
              <a:t>knowledge  </a:t>
            </a:r>
            <a:r>
              <a:rPr sz="1092" spc="-29" dirty="0">
                <a:latin typeface="Source Sans Pro" panose="020B0503030403020204" pitchFamily="34" charset="0"/>
                <a:ea typeface="Source Sans Pro" panose="020B0503030403020204" pitchFamily="34" charset="0"/>
                <a:cs typeface="Arial"/>
              </a:rPr>
              <a:t>discovery  </a:t>
            </a:r>
            <a:r>
              <a:rPr sz="1092" spc="-33" dirty="0">
                <a:latin typeface="Source Sans Pro" panose="020B0503030403020204" pitchFamily="34" charset="0"/>
                <a:ea typeface="Source Sans Pro" panose="020B0503030403020204" pitchFamily="34" charset="0"/>
                <a:cs typeface="Arial"/>
              </a:rPr>
              <a:t>and</a:t>
            </a:r>
            <a:r>
              <a:rPr sz="1092" spc="-58" dirty="0">
                <a:latin typeface="Source Sans Pro" panose="020B0503030403020204" pitchFamily="34" charset="0"/>
                <a:ea typeface="Source Sans Pro" panose="020B0503030403020204" pitchFamily="34" charset="0"/>
                <a:cs typeface="Arial"/>
              </a:rPr>
              <a:t> </a:t>
            </a:r>
            <a:r>
              <a:rPr sz="1092" spc="-12" dirty="0">
                <a:latin typeface="Source Sans Pro" panose="020B0503030403020204" pitchFamily="34" charset="0"/>
                <a:ea typeface="Source Sans Pro" panose="020B0503030403020204" pitchFamily="34" charset="0"/>
                <a:cs typeface="Arial"/>
              </a:rPr>
              <a:t>data </a:t>
            </a:r>
            <a:r>
              <a:rPr sz="1092" spc="-8" dirty="0">
                <a:latin typeface="Source Sans Pro" panose="020B0503030403020204" pitchFamily="34" charset="0"/>
                <a:ea typeface="Source Sans Pro" panose="020B0503030403020204" pitchFamily="34" charset="0"/>
                <a:cs typeface="Arial"/>
              </a:rPr>
              <a:t>mining.</a:t>
            </a:r>
            <a:r>
              <a:rPr lang="en-AU" sz="1092" dirty="0">
                <a:latin typeface="Source Sans Pro" panose="020B0503030403020204" pitchFamily="34" charset="0"/>
                <a:ea typeface="Source Sans Pro" panose="020B0503030403020204" pitchFamily="34" charset="0"/>
                <a:cs typeface="Arial"/>
              </a:rPr>
              <a:t> </a:t>
            </a:r>
            <a:r>
              <a:rPr sz="1092" spc="-4" dirty="0">
                <a:latin typeface="Source Sans Pro" panose="020B0503030403020204" pitchFamily="34" charset="0"/>
                <a:ea typeface="Source Sans Pro" panose="020B0503030403020204" pitchFamily="34" charset="0"/>
                <a:cs typeface="Arial"/>
              </a:rPr>
              <a:t>ACM,</a:t>
            </a:r>
            <a:r>
              <a:rPr sz="1092" spc="-20" dirty="0">
                <a:latin typeface="Source Sans Pro" panose="020B0503030403020204" pitchFamily="34" charset="0"/>
                <a:ea typeface="Source Sans Pro" panose="020B0503030403020204" pitchFamily="34" charset="0"/>
                <a:cs typeface="Arial"/>
              </a:rPr>
              <a:t> </a:t>
            </a:r>
            <a:r>
              <a:rPr sz="1092" spc="-29" dirty="0">
                <a:latin typeface="Source Sans Pro" panose="020B0503030403020204" pitchFamily="34" charset="0"/>
                <a:ea typeface="Source Sans Pro" panose="020B0503030403020204" pitchFamily="34" charset="0"/>
                <a:cs typeface="Arial"/>
              </a:rPr>
              <a:t>2016.</a:t>
            </a:r>
            <a:endParaRPr sz="1092" dirty="0">
              <a:latin typeface="Source Sans Pro" panose="020B0503030403020204" pitchFamily="34" charset="0"/>
              <a:ea typeface="Source Sans Pro" panose="020B0503030403020204" pitchFamily="34" charset="0"/>
              <a:cs typeface="Arial"/>
            </a:endParaRPr>
          </a:p>
        </p:txBody>
      </p:sp>
    </p:spTree>
    <p:extLst>
      <p:ext uri="{BB962C8B-B14F-4D97-AF65-F5344CB8AC3E}">
        <p14:creationId xmlns:p14="http://schemas.microsoft.com/office/powerpoint/2010/main" val="47119131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88A1A-6590-74F1-777D-3729BF03B6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5AEACE-F561-C3EE-1997-A94A31060C5B}"/>
              </a:ext>
            </a:extLst>
          </p:cNvPr>
          <p:cNvSpPr>
            <a:spLocks noGrp="1"/>
          </p:cNvSpPr>
          <p:nvPr>
            <p:ph type="title"/>
          </p:nvPr>
        </p:nvSpPr>
        <p:spPr/>
        <p:txBody>
          <a:bodyPr>
            <a:normAutofit fontScale="90000"/>
          </a:bodyPr>
          <a:lstStyle/>
          <a:p>
            <a:r>
              <a:rPr lang="en-AU" dirty="0">
                <a:solidFill>
                  <a:schemeClr val="tx1"/>
                </a:solidFill>
              </a:rPr>
              <a:t>ATTRIBUTION-BASED EXPLANATIONS </a:t>
            </a:r>
            <a:br>
              <a:rPr lang="en-AU" dirty="0">
                <a:solidFill>
                  <a:schemeClr val="tx1"/>
                </a:solidFill>
              </a:rPr>
            </a:br>
            <a:r>
              <a:rPr lang="en-AU" sz="2200" dirty="0">
                <a:solidFill>
                  <a:schemeClr val="tx1"/>
                </a:solidFill>
              </a:rPr>
              <a:t>(add examples from intrusion detection dataset)</a:t>
            </a:r>
            <a:endParaRPr lang="en-AU" dirty="0">
              <a:solidFill>
                <a:schemeClr val="tx1"/>
              </a:solidFill>
            </a:endParaRPr>
          </a:p>
        </p:txBody>
      </p:sp>
      <p:sp>
        <p:nvSpPr>
          <p:cNvPr id="2" name="Content Placeholder 1">
            <a:extLst>
              <a:ext uri="{FF2B5EF4-FFF2-40B4-BE49-F238E27FC236}">
                <a16:creationId xmlns:a16="http://schemas.microsoft.com/office/drawing/2014/main" id="{82A0D589-543C-C25A-E850-8F0CD4C13601}"/>
              </a:ext>
            </a:extLst>
          </p:cNvPr>
          <p:cNvSpPr>
            <a:spLocks noGrp="1"/>
          </p:cNvSpPr>
          <p:nvPr>
            <p:ph sz="half" idx="1"/>
          </p:nvPr>
        </p:nvSpPr>
        <p:spPr/>
        <p:txBody>
          <a:bodyPr/>
          <a:lstStyle/>
          <a:p>
            <a:r>
              <a:rPr lang="en-AU" dirty="0"/>
              <a:t>LIME</a:t>
            </a:r>
          </a:p>
        </p:txBody>
      </p:sp>
      <p:sp>
        <p:nvSpPr>
          <p:cNvPr id="4" name="Content Placeholder 3">
            <a:extLst>
              <a:ext uri="{FF2B5EF4-FFF2-40B4-BE49-F238E27FC236}">
                <a16:creationId xmlns:a16="http://schemas.microsoft.com/office/drawing/2014/main" id="{427D56E4-A132-6AAA-D0B9-2119A0685077}"/>
              </a:ext>
            </a:extLst>
          </p:cNvPr>
          <p:cNvSpPr>
            <a:spLocks noGrp="1"/>
          </p:cNvSpPr>
          <p:nvPr>
            <p:ph sz="half" idx="2"/>
          </p:nvPr>
        </p:nvSpPr>
        <p:spPr/>
        <p:txBody>
          <a:bodyPr/>
          <a:lstStyle/>
          <a:p>
            <a:r>
              <a:rPr lang="en-AU" dirty="0"/>
              <a:t>SHAP</a:t>
            </a:r>
          </a:p>
        </p:txBody>
      </p:sp>
    </p:spTree>
    <p:extLst>
      <p:ext uri="{BB962C8B-B14F-4D97-AF65-F5344CB8AC3E}">
        <p14:creationId xmlns:p14="http://schemas.microsoft.com/office/powerpoint/2010/main" val="52181149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DA43-0582-35D4-6B59-157BCCB2D2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7993C4-B1D2-49B5-0539-ED335AAB8365}"/>
              </a:ext>
            </a:extLst>
          </p:cNvPr>
          <p:cNvSpPr>
            <a:spLocks noGrp="1"/>
          </p:cNvSpPr>
          <p:nvPr>
            <p:ph type="title"/>
          </p:nvPr>
        </p:nvSpPr>
        <p:spPr/>
        <p:txBody>
          <a:bodyPr/>
          <a:lstStyle/>
          <a:p>
            <a:r>
              <a:rPr lang="en-AU" dirty="0">
                <a:solidFill>
                  <a:schemeClr val="tx1"/>
                </a:solidFill>
              </a:rPr>
              <a:t>EXAMPLE-BASED EXPLANATION: PROTOYPES</a:t>
            </a:r>
          </a:p>
        </p:txBody>
      </p:sp>
      <p:sp>
        <p:nvSpPr>
          <p:cNvPr id="7" name="object 5">
            <a:extLst>
              <a:ext uri="{FF2B5EF4-FFF2-40B4-BE49-F238E27FC236}">
                <a16:creationId xmlns:a16="http://schemas.microsoft.com/office/drawing/2014/main" id="{2B90C3B8-9D70-8C78-0B62-BDB00680776D}"/>
              </a:ext>
            </a:extLst>
          </p:cNvPr>
          <p:cNvSpPr txBox="1"/>
          <p:nvPr/>
        </p:nvSpPr>
        <p:spPr>
          <a:xfrm>
            <a:off x="1392330" y="3992639"/>
            <a:ext cx="6359341" cy="176521"/>
          </a:xfrm>
          <a:prstGeom prst="rect">
            <a:avLst/>
          </a:prstGeom>
        </p:spPr>
        <p:txBody>
          <a:bodyPr vert="horz" wrap="square" lIns="0" tIns="8380" rIns="0" bIns="0" rtlCol="0">
            <a:spAutoFit/>
          </a:bodyPr>
          <a:lstStyle/>
          <a:p>
            <a:r>
              <a:rPr lang="en-US" sz="1092" dirty="0">
                <a:latin typeface="Source Sans Pro" panose="020B0503030403020204" pitchFamily="34" charset="0"/>
                <a:ea typeface="Source Sans Pro" panose="020B0503030403020204" pitchFamily="34" charset="0"/>
              </a:rPr>
              <a:t>Source: Kim et al.: Examples are not enough, learn to criticize! Criticism for  interpretability.  In </a:t>
            </a:r>
            <a:r>
              <a:rPr lang="en-US" sz="1092" dirty="0" err="1">
                <a:latin typeface="Source Sans Pro" panose="020B0503030403020204" pitchFamily="34" charset="0"/>
                <a:ea typeface="Source Sans Pro" panose="020B0503030403020204" pitchFamily="34" charset="0"/>
              </a:rPr>
              <a:t>NeurIPS</a:t>
            </a:r>
            <a:r>
              <a:rPr lang="en-US" sz="1092" dirty="0">
                <a:latin typeface="Source Sans Pro" panose="020B0503030403020204" pitchFamily="34" charset="0"/>
                <a:ea typeface="Source Sans Pro" panose="020B0503030403020204" pitchFamily="34" charset="0"/>
              </a:rPr>
              <a:t>. 2016.</a:t>
            </a:r>
          </a:p>
        </p:txBody>
      </p:sp>
      <p:sp>
        <p:nvSpPr>
          <p:cNvPr id="5" name="object 4">
            <a:extLst>
              <a:ext uri="{FF2B5EF4-FFF2-40B4-BE49-F238E27FC236}">
                <a16:creationId xmlns:a16="http://schemas.microsoft.com/office/drawing/2014/main" id="{E584D0BD-B549-DC74-C1D5-7AF94355468E}"/>
              </a:ext>
            </a:extLst>
          </p:cNvPr>
          <p:cNvSpPr/>
          <p:nvPr/>
        </p:nvSpPr>
        <p:spPr>
          <a:xfrm>
            <a:off x="594360" y="1664381"/>
            <a:ext cx="2651760" cy="2249251"/>
          </a:xfrm>
          <a:prstGeom prst="rect">
            <a:avLst/>
          </a:prstGeom>
          <a:blipFill>
            <a:blip r:embed="rId2" cstate="print"/>
            <a:stretch>
              <a:fillRect/>
            </a:stretch>
          </a:blipFill>
        </p:spPr>
        <p:txBody>
          <a:bodyPr wrap="square" lIns="0" tIns="0" rIns="0" bIns="0" rtlCol="0"/>
          <a:lstStyle/>
          <a:p>
            <a:endParaRPr sz="1484"/>
          </a:p>
        </p:txBody>
      </p:sp>
      <p:sp>
        <p:nvSpPr>
          <p:cNvPr id="4" name="TextBox 3">
            <a:extLst>
              <a:ext uri="{FF2B5EF4-FFF2-40B4-BE49-F238E27FC236}">
                <a16:creationId xmlns:a16="http://schemas.microsoft.com/office/drawing/2014/main" id="{2F42E55B-FDBF-C8E9-D184-3AD37074EE5A}"/>
              </a:ext>
            </a:extLst>
          </p:cNvPr>
          <p:cNvSpPr txBox="1"/>
          <p:nvPr/>
        </p:nvSpPr>
        <p:spPr>
          <a:xfrm>
            <a:off x="4896612" y="1746677"/>
            <a:ext cx="2446022" cy="923330"/>
          </a:xfrm>
          <a:prstGeom prst="rect">
            <a:avLst/>
          </a:prstGeom>
          <a:noFill/>
        </p:spPr>
        <p:txBody>
          <a:bodyPr wrap="square">
            <a:spAutoFit/>
          </a:bodyPr>
          <a:lstStyle/>
          <a:p>
            <a:pPr marL="245745">
              <a:lnSpc>
                <a:spcPct val="100000"/>
              </a:lnSpc>
              <a:spcBef>
                <a:spcPts val="1295"/>
              </a:spcBef>
            </a:pPr>
            <a:r>
              <a:rPr lang="en-AU" sz="1800" b="1" spc="-10" dirty="0">
                <a:latin typeface="Calibri"/>
                <a:cs typeface="Calibri"/>
              </a:rPr>
              <a:t>Counterfactual</a:t>
            </a:r>
            <a:br>
              <a:rPr lang="en-AU" sz="1800" b="1" spc="-10" dirty="0">
                <a:latin typeface="Calibri"/>
                <a:cs typeface="Calibri"/>
              </a:rPr>
            </a:br>
            <a:br>
              <a:rPr lang="en-AU" sz="1800" b="1" spc="-10" dirty="0">
                <a:latin typeface="Calibri"/>
                <a:cs typeface="Calibri"/>
              </a:rPr>
            </a:br>
            <a:r>
              <a:rPr lang="en-AU" sz="1800" b="1" spc="-10" dirty="0">
                <a:latin typeface="Calibri"/>
                <a:cs typeface="Calibri"/>
              </a:rPr>
              <a:t>add example….</a:t>
            </a:r>
            <a:endParaRPr lang="en-AU" sz="1800" dirty="0">
              <a:latin typeface="Calibri"/>
              <a:cs typeface="Calibri"/>
            </a:endParaRPr>
          </a:p>
        </p:txBody>
      </p:sp>
    </p:spTree>
    <p:extLst>
      <p:ext uri="{BB962C8B-B14F-4D97-AF65-F5344CB8AC3E}">
        <p14:creationId xmlns:p14="http://schemas.microsoft.com/office/powerpoint/2010/main" val="11358450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041AC-0B7A-E4D9-FA71-944531145C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F041DC-51CB-7EE5-C08D-5D4BE834E11D}"/>
              </a:ext>
            </a:extLst>
          </p:cNvPr>
          <p:cNvSpPr>
            <a:spLocks noGrp="1"/>
          </p:cNvSpPr>
          <p:nvPr>
            <p:ph type="title"/>
          </p:nvPr>
        </p:nvSpPr>
        <p:spPr/>
        <p:txBody>
          <a:bodyPr/>
          <a:lstStyle/>
          <a:p>
            <a:r>
              <a:rPr lang="en-AU" dirty="0">
                <a:solidFill>
                  <a:schemeClr val="tx1"/>
                </a:solidFill>
              </a:rPr>
              <a:t>RULED-BASED EXPLANATION</a:t>
            </a:r>
          </a:p>
        </p:txBody>
      </p:sp>
      <p:sp>
        <p:nvSpPr>
          <p:cNvPr id="5" name="Rectangle 4">
            <a:extLst>
              <a:ext uri="{FF2B5EF4-FFF2-40B4-BE49-F238E27FC236}">
                <a16:creationId xmlns:a16="http://schemas.microsoft.com/office/drawing/2014/main" id="{30013E7A-7D5B-C6C6-34D4-57CB3230035E}"/>
              </a:ext>
            </a:extLst>
          </p:cNvPr>
          <p:cNvSpPr/>
          <p:nvPr/>
        </p:nvSpPr>
        <p:spPr>
          <a:xfrm>
            <a:off x="5955344" y="804304"/>
            <a:ext cx="3188335" cy="3957686"/>
          </a:xfrm>
          <a:prstGeom prst="rect">
            <a:avLst/>
          </a:prstGeom>
        </p:spPr>
        <p:txBody>
          <a:bodyPr wrap="square">
            <a:spAutoFit/>
          </a:bodyPr>
          <a:lstStyle/>
          <a:p>
            <a:r>
              <a:rPr lang="en-AU" sz="1092" b="1" dirty="0">
                <a:latin typeface="Courier New" panose="02070309020205020404" pitchFamily="49" charset="0"/>
                <a:ea typeface="Source Sans Pro" panose="020B0503030403020204" pitchFamily="34" charset="0"/>
                <a:cs typeface="Courier New" panose="02070309020205020404" pitchFamily="49" charset="0"/>
              </a:rPr>
              <a:t>if</a:t>
            </a:r>
            <a:r>
              <a:rPr lang="en-AU" sz="1092"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respiratory_illness</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s</a:t>
            </a:r>
            <a:r>
              <a:rPr lang="en-AU" sz="1092" dirty="0">
                <a:latin typeface="Courier New" panose="02070309020205020404" pitchFamily="49" charset="0"/>
                <a:ea typeface="Source Sans Pro" panose="020B0503030403020204" pitchFamily="34" charset="0"/>
                <a:cs typeface="Courier New" panose="02070309020205020404" pitchFamily="49" charset="0"/>
              </a:rPr>
              <a:t>moker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age &gt;= 50</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err="1">
                <a:latin typeface="Courier New" panose="02070309020205020404" pitchFamily="49" charset="0"/>
                <a:ea typeface="Source Sans Pro" panose="020B0503030403020204" pitchFamily="34" charset="0"/>
                <a:cs typeface="Courier New" panose="02070309020205020404" pitchFamily="49" charset="0"/>
              </a:rPr>
              <a:t>lung_cancer</a:t>
            </a:r>
            <a:endParaRPr lang="en-AU" sz="1092" dirty="0">
              <a:latin typeface="Courier New" panose="02070309020205020404" pitchFamily="49" charset="0"/>
              <a:ea typeface="Source Sans Pro" panose="020B0503030403020204" pitchFamily="34" charset="0"/>
              <a:cs typeface="Courier New" panose="02070309020205020404" pitchFamily="49" charset="0"/>
            </a:endParaRP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risk_lung_cancer</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blood_pressure</a:t>
            </a:r>
            <a:r>
              <a:rPr lang="en-AU" sz="1092" dirty="0">
                <a:latin typeface="Courier New" panose="02070309020205020404" pitchFamily="49" charset="0"/>
                <a:ea typeface="Source Sans Pro" panose="020B0503030403020204" pitchFamily="34" charset="0"/>
                <a:cs typeface="Courier New" panose="02070309020205020404" pitchFamily="49" charset="0"/>
              </a:rPr>
              <a:t> &gt;= 0.3 </a:t>
            </a:r>
            <a:br>
              <a:rPr lang="en-AU" sz="1092" dirty="0">
                <a:latin typeface="Courier New" panose="02070309020205020404" pitchFamily="49" charset="0"/>
                <a:ea typeface="Source Sans Pro" panose="020B0503030403020204" pitchFamily="34" charset="0"/>
                <a:cs typeface="Courier New" panose="02070309020205020404" pitchFamily="49" charset="0"/>
              </a:rPr>
            </a:br>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err="1">
                <a:latin typeface="Courier New" panose="02070309020205020404" pitchFamily="49" charset="0"/>
                <a:ea typeface="Source Sans Pro" panose="020B0503030403020204" pitchFamily="34" charset="0"/>
                <a:cs typeface="Courier New" panose="02070309020205020404" pitchFamily="49" charset="0"/>
              </a:rPr>
              <a:t>lung_cancer</a:t>
            </a:r>
            <a:endParaRPr lang="en-AU" sz="1092" dirty="0">
              <a:latin typeface="Courier New" panose="02070309020205020404" pitchFamily="49" charset="0"/>
              <a:ea typeface="Source Sans Pro" panose="020B0503030403020204" pitchFamily="34" charset="0"/>
              <a:cs typeface="Courier New" panose="02070309020205020404" pitchFamily="49" charset="0"/>
            </a:endParaRP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risk_depression</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past_depression</a:t>
            </a:r>
            <a:r>
              <a:rPr lang="en-AU" sz="1092" dirty="0">
                <a:latin typeface="Courier New" panose="02070309020205020404" pitchFamily="49" charset="0"/>
                <a:ea typeface="Source Sans Pro" panose="020B0503030403020204" pitchFamily="34" charset="0"/>
                <a:cs typeface="Courier New" panose="02070309020205020404" pitchFamily="49" charset="0"/>
              </a:rPr>
              <a:t> = Yes</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depression</a:t>
            </a: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a:latin typeface="Courier New" panose="02070309020205020404" pitchFamily="49" charset="0"/>
                <a:ea typeface="Source Sans Pro" panose="020B0503030403020204" pitchFamily="34" charset="0"/>
                <a:cs typeface="Courier New" panose="02070309020205020404" pitchFamily="49" charset="0"/>
              </a:rPr>
              <a:t>BMI &gt;= 0.3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insurance = None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blood_pressure</a:t>
            </a:r>
            <a:r>
              <a:rPr lang="en-AU" sz="1092" dirty="0">
                <a:latin typeface="Courier New" panose="02070309020205020404" pitchFamily="49" charset="0"/>
                <a:ea typeface="Source Sans Pro" panose="020B0503030403020204" pitchFamily="34" charset="0"/>
                <a:cs typeface="Courier New" panose="02070309020205020404" pitchFamily="49" charset="0"/>
              </a:rPr>
              <a:t> &gt;= 0.2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depression</a:t>
            </a:r>
            <a:br>
              <a:rPr lang="en-AU" sz="1092" dirty="0">
                <a:latin typeface="Courier New" panose="02070309020205020404" pitchFamily="49" charset="0"/>
                <a:ea typeface="Source Sans Pro" panose="020B0503030403020204" pitchFamily="34" charset="0"/>
                <a:cs typeface="Courier New" panose="02070309020205020404" pitchFamily="49" charset="0"/>
              </a:rPr>
            </a:br>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a:latin typeface="Courier New" panose="02070309020205020404" pitchFamily="49" charset="0"/>
                <a:ea typeface="Source Sans Pro" panose="020B0503030403020204" pitchFamily="34" charset="0"/>
                <a:cs typeface="Courier New" panose="02070309020205020404" pitchFamily="49" charset="0"/>
              </a:rPr>
              <a:t>smoker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BMI &gt;= 0.2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age &gt;= 60</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diabetes</a:t>
            </a: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risk_diabetes</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BMI &gt;= 0.4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prob_infections</a:t>
            </a:r>
            <a:r>
              <a:rPr lang="en-AU" sz="1092" dirty="0">
                <a:latin typeface="Courier New" panose="02070309020205020404" pitchFamily="49" charset="0"/>
                <a:ea typeface="Source Sans Pro" panose="020B0503030403020204" pitchFamily="34" charset="0"/>
                <a:cs typeface="Courier New" panose="02070309020205020404" pitchFamily="49" charset="0"/>
              </a:rPr>
              <a:t> &gt;= 0.2</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diabetes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Else </a:t>
            </a:r>
            <a:r>
              <a:rPr lang="en-AU" sz="1092" dirty="0">
                <a:latin typeface="Courier New" panose="02070309020205020404" pitchFamily="49" charset="0"/>
                <a:ea typeface="Source Sans Pro" panose="020B0503030403020204" pitchFamily="34" charset="0"/>
                <a:cs typeface="Courier New" panose="02070309020205020404" pitchFamily="49" charset="0"/>
              </a:rPr>
              <a:t>Null</a:t>
            </a:r>
          </a:p>
        </p:txBody>
      </p:sp>
      <p:sp>
        <p:nvSpPr>
          <p:cNvPr id="2" name="TextBox 1">
            <a:extLst>
              <a:ext uri="{FF2B5EF4-FFF2-40B4-BE49-F238E27FC236}">
                <a16:creationId xmlns:a16="http://schemas.microsoft.com/office/drawing/2014/main" id="{FF840DAF-0E3D-14A3-1A3C-D590D399E4D5}"/>
              </a:ext>
            </a:extLst>
          </p:cNvPr>
          <p:cNvSpPr txBox="1"/>
          <p:nvPr/>
        </p:nvSpPr>
        <p:spPr>
          <a:xfrm>
            <a:off x="482614" y="1558379"/>
            <a:ext cx="2589170" cy="344261"/>
          </a:xfrm>
          <a:prstGeom prst="rect">
            <a:avLst/>
          </a:prstGeom>
          <a:noFill/>
        </p:spPr>
        <p:txBody>
          <a:bodyPr wrap="none" rtlCol="0">
            <a:spAutoFit/>
          </a:bodyPr>
          <a:lstStyle/>
          <a:p>
            <a:r>
              <a:rPr lang="en-AU" sz="1637" dirty="0">
                <a:latin typeface="Source Sans Pro" panose="020B0503030403020204" pitchFamily="34" charset="0"/>
                <a:ea typeface="Source Sans Pro" panose="020B0503030403020204" pitchFamily="34" charset="0"/>
              </a:rPr>
              <a:t>EXTRACT RULES POST-HOC</a:t>
            </a:r>
          </a:p>
        </p:txBody>
      </p:sp>
      <p:cxnSp>
        <p:nvCxnSpPr>
          <p:cNvPr id="8" name="Straight Connector 7">
            <a:extLst>
              <a:ext uri="{FF2B5EF4-FFF2-40B4-BE49-F238E27FC236}">
                <a16:creationId xmlns:a16="http://schemas.microsoft.com/office/drawing/2014/main" id="{F85DC502-98BA-0CEA-86A7-15F594A957E7}"/>
              </a:ext>
            </a:extLst>
          </p:cNvPr>
          <p:cNvCxnSpPr>
            <a:cxnSpLocks/>
          </p:cNvCxnSpPr>
          <p:nvPr/>
        </p:nvCxnSpPr>
        <p:spPr>
          <a:xfrm>
            <a:off x="586582" y="2233544"/>
            <a:ext cx="1524856" cy="0"/>
          </a:xfrm>
          <a:prstGeom prst="line">
            <a:avLst/>
          </a:prstGeom>
          <a:ln w="12700">
            <a:solidFill>
              <a:srgbClr val="44C3C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ED57FD-B8D1-4FCA-9FE0-7730619A68F0}"/>
              </a:ext>
            </a:extLst>
          </p:cNvPr>
          <p:cNvSpPr txBox="1"/>
          <p:nvPr/>
        </p:nvSpPr>
        <p:spPr>
          <a:xfrm>
            <a:off x="482614" y="2614759"/>
            <a:ext cx="3768980" cy="344261"/>
          </a:xfrm>
          <a:prstGeom prst="rect">
            <a:avLst/>
          </a:prstGeom>
          <a:noFill/>
        </p:spPr>
        <p:txBody>
          <a:bodyPr wrap="none" rtlCol="0">
            <a:spAutoFit/>
          </a:bodyPr>
          <a:lstStyle/>
          <a:p>
            <a:r>
              <a:rPr lang="en-AU" sz="1637" dirty="0">
                <a:latin typeface="Source Sans Pro" panose="020B0503030403020204" pitchFamily="34" charset="0"/>
                <a:ea typeface="Source Sans Pro" panose="020B0503030403020204" pitchFamily="34" charset="0"/>
              </a:rPr>
              <a:t>LEARN INTERPRETABLE RULES DIRECTLY</a:t>
            </a:r>
          </a:p>
        </p:txBody>
      </p:sp>
    </p:spTree>
    <p:extLst>
      <p:ext uri="{BB962C8B-B14F-4D97-AF65-F5344CB8AC3E}">
        <p14:creationId xmlns:p14="http://schemas.microsoft.com/office/powerpoint/2010/main" val="126276894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38A8-B3EC-73B0-6DBD-9B47744C97FE}"/>
              </a:ext>
            </a:extLst>
          </p:cNvPr>
          <p:cNvSpPr>
            <a:spLocks noGrp="1"/>
          </p:cNvSpPr>
          <p:nvPr>
            <p:ph type="title"/>
          </p:nvPr>
        </p:nvSpPr>
        <p:spPr/>
        <p:txBody>
          <a:bodyPr/>
          <a:lstStyle/>
          <a:p>
            <a:r>
              <a:rPr lang="en-AU" dirty="0">
                <a:solidFill>
                  <a:schemeClr val="tx1"/>
                </a:solidFill>
              </a:rPr>
              <a:t>CONCEPT-BASED</a:t>
            </a:r>
          </a:p>
        </p:txBody>
      </p:sp>
      <p:pic>
        <p:nvPicPr>
          <p:cNvPr id="7" name="Content Placeholder 6">
            <a:extLst>
              <a:ext uri="{FF2B5EF4-FFF2-40B4-BE49-F238E27FC236}">
                <a16:creationId xmlns:a16="http://schemas.microsoft.com/office/drawing/2014/main" id="{A5A4466B-C495-0825-39EA-4B186DDD0B9F}"/>
              </a:ext>
            </a:extLst>
          </p:cNvPr>
          <p:cNvPicPr>
            <a:picLocks noGrp="1" noChangeAspect="1"/>
          </p:cNvPicPr>
          <p:nvPr>
            <p:ph sz="half" idx="1"/>
          </p:nvPr>
        </p:nvPicPr>
        <p:blipFill>
          <a:blip r:embed="rId2"/>
          <a:stretch>
            <a:fillRect/>
          </a:stretch>
        </p:blipFill>
        <p:spPr>
          <a:xfrm>
            <a:off x="250825" y="2223306"/>
            <a:ext cx="4038600" cy="1951014"/>
          </a:xfrm>
        </p:spPr>
      </p:pic>
      <p:sp>
        <p:nvSpPr>
          <p:cNvPr id="4" name="Content Placeholder 3">
            <a:extLst>
              <a:ext uri="{FF2B5EF4-FFF2-40B4-BE49-F238E27FC236}">
                <a16:creationId xmlns:a16="http://schemas.microsoft.com/office/drawing/2014/main" id="{C45BD324-CB32-BA3C-4316-54A0935CCF96}"/>
              </a:ext>
            </a:extLst>
          </p:cNvPr>
          <p:cNvSpPr>
            <a:spLocks noGrp="1"/>
          </p:cNvSpPr>
          <p:nvPr>
            <p:ph sz="half" idx="2"/>
          </p:nvPr>
        </p:nvSpPr>
        <p:spPr/>
        <p:txBody>
          <a:bodyPr/>
          <a:lstStyle/>
          <a:p>
            <a:r>
              <a:rPr lang="en-AU" dirty="0" err="1"/>
              <a:t>Ruihan’s</a:t>
            </a:r>
            <a:r>
              <a:rPr lang="en-AU" dirty="0"/>
              <a:t> work</a:t>
            </a:r>
          </a:p>
        </p:txBody>
      </p:sp>
      <p:sp>
        <p:nvSpPr>
          <p:cNvPr id="5" name="Footer Placeholder 4">
            <a:extLst>
              <a:ext uri="{FF2B5EF4-FFF2-40B4-BE49-F238E27FC236}">
                <a16:creationId xmlns:a16="http://schemas.microsoft.com/office/drawing/2014/main" id="{D5374514-BE5F-8892-0F26-82317C80AA97}"/>
              </a:ext>
            </a:extLst>
          </p:cNvPr>
          <p:cNvSpPr>
            <a:spLocks noGrp="1"/>
          </p:cNvSpPr>
          <p:nvPr>
            <p:ph type="ftr" sz="quarter" idx="10"/>
          </p:nvPr>
        </p:nvSpPr>
        <p:spPr/>
        <p:txBody>
          <a:bodyPr/>
          <a:lstStyle/>
          <a:p>
            <a:endParaRPr lang="en-AU"/>
          </a:p>
        </p:txBody>
      </p:sp>
      <p:sp>
        <p:nvSpPr>
          <p:cNvPr id="11" name="TextBox 10">
            <a:extLst>
              <a:ext uri="{FF2B5EF4-FFF2-40B4-BE49-F238E27FC236}">
                <a16:creationId xmlns:a16="http://schemas.microsoft.com/office/drawing/2014/main" id="{B5B4FB70-119C-A5BD-34FC-70131E4FCFEC}"/>
              </a:ext>
            </a:extLst>
          </p:cNvPr>
          <p:cNvSpPr txBox="1"/>
          <p:nvPr/>
        </p:nvSpPr>
        <p:spPr>
          <a:xfrm>
            <a:off x="250825" y="4058704"/>
            <a:ext cx="4779711" cy="461665"/>
          </a:xfrm>
          <a:prstGeom prst="rect">
            <a:avLst/>
          </a:prstGeom>
          <a:noFill/>
        </p:spPr>
        <p:txBody>
          <a:bodyPr wrap="square">
            <a:spAutoFit/>
          </a:bodyPr>
          <a:lstStyle/>
          <a:p>
            <a:r>
              <a:rPr lang="en-AU" sz="1200" b="0" i="0" dirty="0">
                <a:solidFill>
                  <a:srgbClr val="222222"/>
                </a:solidFill>
                <a:effectLst/>
                <a:latin typeface="Arial" panose="020B0604020202020204" pitchFamily="34" charset="0"/>
              </a:rPr>
              <a:t>Poeta, Eleonora, et al. "Concept-based explainable artificial intelligence: A survey." </a:t>
            </a:r>
            <a:r>
              <a:rPr lang="en-AU" sz="1200" b="0" i="1" dirty="0" err="1">
                <a:solidFill>
                  <a:srgbClr val="222222"/>
                </a:solidFill>
                <a:effectLst/>
                <a:latin typeface="Arial" panose="020B0604020202020204" pitchFamily="34" charset="0"/>
              </a:rPr>
              <a:t>arXiv</a:t>
            </a:r>
            <a:r>
              <a:rPr lang="en-AU" sz="1200" b="0" i="1" dirty="0">
                <a:solidFill>
                  <a:srgbClr val="222222"/>
                </a:solidFill>
                <a:effectLst/>
                <a:latin typeface="Arial" panose="020B0604020202020204" pitchFamily="34" charset="0"/>
              </a:rPr>
              <a:t> preprint arXiv:2312.12936</a:t>
            </a:r>
            <a:r>
              <a:rPr lang="en-AU" sz="1200" b="0" i="0" dirty="0">
                <a:solidFill>
                  <a:srgbClr val="222222"/>
                </a:solidFill>
                <a:effectLst/>
                <a:latin typeface="Arial" panose="020B0604020202020204" pitchFamily="34" charset="0"/>
              </a:rPr>
              <a:t> (2023).</a:t>
            </a:r>
            <a:endParaRPr lang="en-AU" sz="1200" dirty="0"/>
          </a:p>
        </p:txBody>
      </p:sp>
    </p:spTree>
    <p:extLst>
      <p:ext uri="{BB962C8B-B14F-4D97-AF65-F5344CB8AC3E}">
        <p14:creationId xmlns:p14="http://schemas.microsoft.com/office/powerpoint/2010/main" val="41830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54E9C-04F4-DF30-C713-D824C98EEB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C9276-CEBB-043B-7539-E11237784E4B}"/>
              </a:ext>
            </a:extLst>
          </p:cNvPr>
          <p:cNvSpPr>
            <a:spLocks noGrp="1"/>
          </p:cNvSpPr>
          <p:nvPr>
            <p:ph type="title"/>
          </p:nvPr>
        </p:nvSpPr>
        <p:spPr>
          <a:xfrm>
            <a:off x="247650" y="805458"/>
            <a:ext cx="8644830" cy="639365"/>
          </a:xfrm>
        </p:spPr>
        <p:txBody>
          <a:bodyPr/>
          <a:lstStyle/>
          <a:p>
            <a:r>
              <a:rPr lang="en-AU" dirty="0"/>
              <a:t>Recap</a:t>
            </a:r>
          </a:p>
        </p:txBody>
      </p:sp>
      <p:sp>
        <p:nvSpPr>
          <p:cNvPr id="3" name="Content Placeholder 2">
            <a:extLst>
              <a:ext uri="{FF2B5EF4-FFF2-40B4-BE49-F238E27FC236}">
                <a16:creationId xmlns:a16="http://schemas.microsoft.com/office/drawing/2014/main" id="{B755B60F-3728-0B82-4EB8-2F11AC87F2CB}"/>
              </a:ext>
            </a:extLst>
          </p:cNvPr>
          <p:cNvSpPr>
            <a:spLocks noGrp="1"/>
          </p:cNvSpPr>
          <p:nvPr>
            <p:ph sz="half" idx="1"/>
          </p:nvPr>
        </p:nvSpPr>
        <p:spPr>
          <a:xfrm>
            <a:off x="247650" y="1670999"/>
            <a:ext cx="8458200" cy="2839960"/>
          </a:xfrm>
        </p:spPr>
        <p:txBody>
          <a:bodyPr>
            <a:normAutofit/>
          </a:bodyPr>
          <a:lstStyle/>
          <a:p>
            <a:pPr marL="457200" indent="-457200">
              <a:buFont typeface="+mj-lt"/>
              <a:buAutoNum type="arabicPeriod"/>
            </a:pPr>
            <a:r>
              <a:rPr lang="en-AU" dirty="0"/>
              <a:t>What do you recall about the taxonomy of explanations? </a:t>
            </a:r>
          </a:p>
          <a:p>
            <a:pPr marL="457200" indent="-457200">
              <a:buFont typeface="+mj-lt"/>
              <a:buAutoNum type="arabicPeriod"/>
            </a:pPr>
            <a:r>
              <a:rPr lang="en-AU" dirty="0"/>
              <a:t>What do you recall about explanation types?</a:t>
            </a:r>
          </a:p>
          <a:p>
            <a:pPr marL="457200" indent="-457200">
              <a:buFont typeface="+mj-lt"/>
              <a:buAutoNum type="arabicPeriod"/>
            </a:pPr>
            <a:endParaRPr lang="en-AU" dirty="0"/>
          </a:p>
          <a:p>
            <a:pPr marL="457200" indent="-457200">
              <a:buFont typeface="+mj-lt"/>
              <a:buAutoNum type="arabicPeriod"/>
            </a:pPr>
            <a:endParaRPr lang="en-AU" dirty="0"/>
          </a:p>
        </p:txBody>
      </p:sp>
      <p:sp>
        <p:nvSpPr>
          <p:cNvPr id="5" name="Footer Placeholder 4">
            <a:extLst>
              <a:ext uri="{FF2B5EF4-FFF2-40B4-BE49-F238E27FC236}">
                <a16:creationId xmlns:a16="http://schemas.microsoft.com/office/drawing/2014/main" id="{6BC7898D-D7D0-2AF6-D8A9-BB8A719A6BC8}"/>
              </a:ext>
            </a:extLst>
          </p:cNvPr>
          <p:cNvSpPr>
            <a:spLocks noGrp="1"/>
          </p:cNvSpPr>
          <p:nvPr>
            <p:ph type="ftr" sz="quarter" idx="10"/>
          </p:nvPr>
        </p:nvSpPr>
        <p:spPr/>
        <p:txBody>
          <a:bodyPr/>
          <a:lstStyle/>
          <a:p>
            <a:endParaRPr lang="en-AU"/>
          </a:p>
        </p:txBody>
      </p:sp>
      <p:pic>
        <p:nvPicPr>
          <p:cNvPr id="4" name="Picture 3" descr="Pencil eraser on white background">
            <a:extLst>
              <a:ext uri="{FF2B5EF4-FFF2-40B4-BE49-F238E27FC236}">
                <a16:creationId xmlns:a16="http://schemas.microsoft.com/office/drawing/2014/main" id="{C106E367-DF24-8FE3-D402-573E0FDBEBF6}"/>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579282"/>
            <a:ext cx="2152650" cy="1057275"/>
          </a:xfrm>
          <a:prstGeom prst="rect">
            <a:avLst/>
          </a:prstGeom>
        </p:spPr>
      </p:pic>
    </p:spTree>
    <p:extLst>
      <p:ext uri="{BB962C8B-B14F-4D97-AF65-F5344CB8AC3E}">
        <p14:creationId xmlns:p14="http://schemas.microsoft.com/office/powerpoint/2010/main" val="2007708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1AAC-6EFC-83FF-9623-842C436965C8}"/>
              </a:ext>
            </a:extLst>
          </p:cNvPr>
          <p:cNvSpPr>
            <a:spLocks noGrp="1"/>
          </p:cNvSpPr>
          <p:nvPr>
            <p:ph type="title"/>
          </p:nvPr>
        </p:nvSpPr>
        <p:spPr/>
        <p:txBody>
          <a:bodyPr>
            <a:noAutofit/>
          </a:bodyPr>
          <a:lstStyle/>
          <a:p>
            <a:r>
              <a:rPr lang="en-AU" sz="2400" dirty="0"/>
              <a:t>Categorisation of explainable AI methods along six dimensions</a:t>
            </a:r>
          </a:p>
        </p:txBody>
      </p:sp>
      <p:pic>
        <p:nvPicPr>
          <p:cNvPr id="7" name="Content Placeholder 6">
            <a:extLst>
              <a:ext uri="{FF2B5EF4-FFF2-40B4-BE49-F238E27FC236}">
                <a16:creationId xmlns:a16="http://schemas.microsoft.com/office/drawing/2014/main" id="{8B5E2E8E-BFF4-AD70-D724-5CAA4B8DFC07}"/>
              </a:ext>
            </a:extLst>
          </p:cNvPr>
          <p:cNvPicPr>
            <a:picLocks noGrp="1" noChangeAspect="1"/>
          </p:cNvPicPr>
          <p:nvPr>
            <p:ph sz="half" idx="1"/>
          </p:nvPr>
        </p:nvPicPr>
        <p:blipFill>
          <a:blip r:embed="rId3"/>
          <a:stretch>
            <a:fillRect/>
          </a:stretch>
        </p:blipFill>
        <p:spPr>
          <a:xfrm>
            <a:off x="1228998" y="1381820"/>
            <a:ext cx="6686003" cy="3350170"/>
          </a:xfrm>
        </p:spPr>
      </p:pic>
      <p:sp>
        <p:nvSpPr>
          <p:cNvPr id="4" name="Content Placeholder 3">
            <a:extLst>
              <a:ext uri="{FF2B5EF4-FFF2-40B4-BE49-F238E27FC236}">
                <a16:creationId xmlns:a16="http://schemas.microsoft.com/office/drawing/2014/main" id="{65D0CE5E-2A5B-77CD-E304-58C2B58A4DE4}"/>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37846194-539F-DB2D-51A9-DE3121B696C4}"/>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404728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6697" rIns="0" bIns="0" rtlCol="0" anchor="t" anchorCtr="0">
            <a:spAutoFit/>
          </a:bodyPr>
          <a:lstStyle/>
          <a:p>
            <a:pPr marL="6697">
              <a:spcBef>
                <a:spcPts val="53"/>
              </a:spcBef>
            </a:pPr>
            <a:r>
              <a:rPr lang="en-AU" spc="-76" dirty="0"/>
              <a:t>Agenda</a:t>
            </a:r>
          </a:p>
        </p:txBody>
      </p:sp>
      <p:graphicFrame>
        <p:nvGraphicFramePr>
          <p:cNvPr id="7" name="Table 6">
            <a:extLst>
              <a:ext uri="{FF2B5EF4-FFF2-40B4-BE49-F238E27FC236}">
                <a16:creationId xmlns:a16="http://schemas.microsoft.com/office/drawing/2014/main" id="{D640104C-4E0B-4567-E8D2-E029198C05FF}"/>
              </a:ext>
            </a:extLst>
          </p:cNvPr>
          <p:cNvGraphicFramePr>
            <a:graphicFrameLocks noGrp="1"/>
          </p:cNvGraphicFramePr>
          <p:nvPr>
            <p:extLst>
              <p:ext uri="{D42A27DB-BD31-4B8C-83A1-F6EECF244321}">
                <p14:modId xmlns:p14="http://schemas.microsoft.com/office/powerpoint/2010/main" val="2641211106"/>
              </p:ext>
            </p:extLst>
          </p:nvPr>
        </p:nvGraphicFramePr>
        <p:xfrm>
          <a:off x="397971" y="1444823"/>
          <a:ext cx="7720053" cy="3218180"/>
        </p:xfrm>
        <a:graphic>
          <a:graphicData uri="http://schemas.openxmlformats.org/drawingml/2006/table">
            <a:tbl>
              <a:tblPr firstRow="1" bandRow="1">
                <a:tableStyleId>{93296810-A885-4BE3-A3E7-6D5BEEA58F35}</a:tableStyleId>
              </a:tblPr>
              <a:tblGrid>
                <a:gridCol w="2086149">
                  <a:extLst>
                    <a:ext uri="{9D8B030D-6E8A-4147-A177-3AD203B41FA5}">
                      <a16:colId xmlns:a16="http://schemas.microsoft.com/office/drawing/2014/main" val="3828586814"/>
                    </a:ext>
                  </a:extLst>
                </a:gridCol>
                <a:gridCol w="4655820">
                  <a:extLst>
                    <a:ext uri="{9D8B030D-6E8A-4147-A177-3AD203B41FA5}">
                      <a16:colId xmlns:a16="http://schemas.microsoft.com/office/drawing/2014/main" val="2976334370"/>
                    </a:ext>
                  </a:extLst>
                </a:gridCol>
                <a:gridCol w="978084">
                  <a:extLst>
                    <a:ext uri="{9D8B030D-6E8A-4147-A177-3AD203B41FA5}">
                      <a16:colId xmlns:a16="http://schemas.microsoft.com/office/drawing/2014/main" val="801903760"/>
                    </a:ext>
                  </a:extLst>
                </a:gridCol>
              </a:tblGrid>
              <a:tr h="370840">
                <a:tc>
                  <a:txBody>
                    <a:bodyPr/>
                    <a:lstStyle/>
                    <a:p>
                      <a:r>
                        <a:rPr lang="en-AU" sz="1050" dirty="0"/>
                        <a:t>Item</a:t>
                      </a:r>
                    </a:p>
                  </a:txBody>
                  <a:tcPr/>
                </a:tc>
                <a:tc>
                  <a:txBody>
                    <a:bodyPr/>
                    <a:lstStyle/>
                    <a:p>
                      <a:r>
                        <a:rPr lang="en-AU" sz="1050" dirty="0"/>
                        <a:t>Description</a:t>
                      </a:r>
                    </a:p>
                  </a:txBody>
                  <a:tcPr/>
                </a:tc>
                <a:tc>
                  <a:txBody>
                    <a:bodyPr/>
                    <a:lstStyle/>
                    <a:p>
                      <a:pPr algn="ctr"/>
                      <a:r>
                        <a:rPr lang="en-AU" sz="1050" dirty="0"/>
                        <a:t>Time (mins)</a:t>
                      </a:r>
                    </a:p>
                  </a:txBody>
                  <a:tcPr/>
                </a:tc>
                <a:extLst>
                  <a:ext uri="{0D108BD9-81ED-4DB2-BD59-A6C34878D82A}">
                    <a16:rowId xmlns:a16="http://schemas.microsoft.com/office/drawing/2014/main" val="22996313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1" kern="1200" dirty="0">
                          <a:solidFill>
                            <a:schemeClr val="dk1"/>
                          </a:solidFill>
                          <a:effectLst/>
                          <a:latin typeface="+mn-lt"/>
                          <a:ea typeface="+mn-ea"/>
                          <a:cs typeface="+mn-cs"/>
                        </a:rPr>
                        <a:t>Introduction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kern="1200" dirty="0">
                          <a:solidFill>
                            <a:schemeClr val="dk1"/>
                          </a:solidFill>
                          <a:effectLst/>
                          <a:latin typeface="+mn-lt"/>
                          <a:ea typeface="+mn-ea"/>
                          <a:cs typeface="+mn-cs"/>
                        </a:rPr>
                        <a:t>Welcome and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kern="1200" dirty="0">
                          <a:solidFill>
                            <a:schemeClr val="dk1"/>
                          </a:solidFill>
                          <a:effectLst/>
                          <a:latin typeface="+mn-lt"/>
                          <a:ea typeface="+mn-ea"/>
                          <a:cs typeface="+mn-cs"/>
                        </a:rPr>
                        <a:t>Overview of XAI and HCXAI</a:t>
                      </a:r>
                      <a:endParaRPr lang="en-AU" sz="1050" dirty="0"/>
                    </a:p>
                  </a:txBody>
                  <a:tcPr/>
                </a:tc>
                <a:tc>
                  <a:txBody>
                    <a:bodyPr/>
                    <a:lstStyle/>
                    <a:p>
                      <a:pPr algn="ctr"/>
                      <a:r>
                        <a:rPr lang="en-AU" sz="1050" dirty="0"/>
                        <a:t>20</a:t>
                      </a:r>
                    </a:p>
                  </a:txBody>
                  <a:tcPr/>
                </a:tc>
                <a:extLst>
                  <a:ext uri="{0D108BD9-81ED-4DB2-BD59-A6C34878D82A}">
                    <a16:rowId xmlns:a16="http://schemas.microsoft.com/office/drawing/2014/main" val="3862125070"/>
                  </a:ext>
                </a:extLst>
              </a:tr>
              <a:tr h="370840">
                <a:tc>
                  <a:txBody>
                    <a:bodyPr/>
                    <a:lstStyle/>
                    <a:p>
                      <a:r>
                        <a:rPr lang="en-AU" sz="1050" b="1" dirty="0"/>
                        <a:t>Taxonomy of Explanation Types</a:t>
                      </a:r>
                    </a:p>
                  </a:txBody>
                  <a:tcPr/>
                </a:tc>
                <a:tc>
                  <a:txBody>
                    <a:bodyPr/>
                    <a:lstStyle/>
                    <a:p>
                      <a:r>
                        <a:rPr lang="en-AU" sz="1050" dirty="0"/>
                        <a:t>Taxonomy of Explanation Types: Explain local vs. global, model-agnostic vs. model-specific explanations, feature-based, example-based, and counterfactual explanations.</a:t>
                      </a:r>
                    </a:p>
                  </a:txBody>
                  <a:tcPr/>
                </a:tc>
                <a:tc>
                  <a:txBody>
                    <a:bodyPr/>
                    <a:lstStyle/>
                    <a:p>
                      <a:pPr algn="ctr"/>
                      <a:r>
                        <a:rPr lang="en-AU" sz="1050" dirty="0"/>
                        <a:t>30</a:t>
                      </a:r>
                    </a:p>
                  </a:txBody>
                  <a:tcPr/>
                </a:tc>
                <a:extLst>
                  <a:ext uri="{0D108BD9-81ED-4DB2-BD59-A6C34878D82A}">
                    <a16:rowId xmlns:a16="http://schemas.microsoft.com/office/drawing/2014/main" val="2454604246"/>
                  </a:ext>
                </a:extLst>
              </a:tr>
              <a:tr h="370840">
                <a:tc>
                  <a:txBody>
                    <a:bodyPr/>
                    <a:lstStyle/>
                    <a:p>
                      <a:r>
                        <a:rPr lang="en-AU" sz="1050" b="1" dirty="0"/>
                        <a:t>Overview of HCXAI</a:t>
                      </a:r>
                    </a:p>
                  </a:txBody>
                  <a:tcPr/>
                </a:tc>
                <a:tc>
                  <a:txBody>
                    <a:bodyPr/>
                    <a:lstStyle/>
                    <a:p>
                      <a:r>
                        <a:rPr lang="en-AU" sz="1050" dirty="0"/>
                        <a:t>Key HCXAI principles and concepts, such as understanding, trust, and usability.</a:t>
                      </a:r>
                    </a:p>
                  </a:txBody>
                  <a:tcPr/>
                </a:tc>
                <a:tc>
                  <a:txBody>
                    <a:bodyPr/>
                    <a:lstStyle/>
                    <a:p>
                      <a:pPr algn="ctr"/>
                      <a:r>
                        <a:rPr lang="en-AU" sz="1050" dirty="0"/>
                        <a:t>30</a:t>
                      </a:r>
                    </a:p>
                  </a:txBody>
                  <a:tcPr/>
                </a:tc>
                <a:extLst>
                  <a:ext uri="{0D108BD9-81ED-4DB2-BD59-A6C34878D82A}">
                    <a16:rowId xmlns:a16="http://schemas.microsoft.com/office/drawing/2014/main" val="151683927"/>
                  </a:ext>
                </a:extLst>
              </a:tr>
              <a:tr h="251460">
                <a:tc gridSpan="2">
                  <a:txBody>
                    <a:bodyPr/>
                    <a:lstStyle/>
                    <a:p>
                      <a:pPr algn="ctr"/>
                      <a:r>
                        <a:rPr lang="en-AU" sz="1050" b="1" dirty="0"/>
                        <a:t>BREAK</a:t>
                      </a:r>
                    </a:p>
                  </a:txBody>
                  <a:tcPr/>
                </a:tc>
                <a:tc hMerge="1">
                  <a:txBody>
                    <a:bodyPr/>
                    <a:lstStyle/>
                    <a:p>
                      <a:endParaRPr lang="en-AU" sz="1050" dirty="0"/>
                    </a:p>
                  </a:txBody>
                  <a:tcPr/>
                </a:tc>
                <a:tc>
                  <a:txBody>
                    <a:bodyPr/>
                    <a:lstStyle/>
                    <a:p>
                      <a:pPr algn="ctr"/>
                      <a:r>
                        <a:rPr lang="en-AU" sz="1050" dirty="0"/>
                        <a:t>20</a:t>
                      </a:r>
                    </a:p>
                  </a:txBody>
                  <a:tcPr/>
                </a:tc>
                <a:extLst>
                  <a:ext uri="{0D108BD9-81ED-4DB2-BD59-A6C34878D82A}">
                    <a16:rowId xmlns:a16="http://schemas.microsoft.com/office/drawing/2014/main" val="3028803939"/>
                  </a:ext>
                </a:extLst>
              </a:tr>
              <a:tr h="370840">
                <a:tc>
                  <a:txBody>
                    <a:bodyPr/>
                    <a:lstStyle/>
                    <a:p>
                      <a:r>
                        <a:rPr lang="en-AU" sz="1050" b="1" dirty="0"/>
                        <a:t>Designing for User Engagement and Control</a:t>
                      </a:r>
                    </a:p>
                  </a:txBody>
                  <a:tcPr/>
                </a:tc>
                <a:tc>
                  <a:txBody>
                    <a:bodyPr/>
                    <a:lstStyle/>
                    <a:p>
                      <a:r>
                        <a:rPr lang="en-AU" sz="1050" dirty="0"/>
                        <a:t>Techniques to improve engagement, control and enhance decision-making</a:t>
                      </a:r>
                    </a:p>
                  </a:txBody>
                  <a:tcPr/>
                </a:tc>
                <a:tc>
                  <a:txBody>
                    <a:bodyPr/>
                    <a:lstStyle/>
                    <a:p>
                      <a:pPr algn="ctr"/>
                      <a:r>
                        <a:rPr lang="en-AU" sz="1050" dirty="0"/>
                        <a:t>30</a:t>
                      </a:r>
                    </a:p>
                  </a:txBody>
                  <a:tcPr/>
                </a:tc>
                <a:extLst>
                  <a:ext uri="{0D108BD9-81ED-4DB2-BD59-A6C34878D82A}">
                    <a16:rowId xmlns:a16="http://schemas.microsoft.com/office/drawing/2014/main" val="2803588065"/>
                  </a:ext>
                </a:extLst>
              </a:tr>
              <a:tr h="370840">
                <a:tc>
                  <a:txBody>
                    <a:bodyPr/>
                    <a:lstStyle/>
                    <a:p>
                      <a:r>
                        <a:rPr lang="en-AU" sz="1050" b="1" dirty="0"/>
                        <a:t>User Studies in XAI</a:t>
                      </a:r>
                    </a:p>
                  </a:txBody>
                  <a:tcPr/>
                </a:tc>
                <a:tc>
                  <a:txBody>
                    <a:bodyPr/>
                    <a:lstStyle/>
                    <a:p>
                      <a:r>
                        <a:rPr lang="en-AU" sz="1050" dirty="0"/>
                        <a:t>Designing and Conducting User Studies: Overview of user-cantered design and evaluation metrics in HCXAI, focusing measure such as understanding, trust, and task performance.</a:t>
                      </a:r>
                    </a:p>
                  </a:txBody>
                  <a:tcPr/>
                </a:tc>
                <a:tc>
                  <a:txBody>
                    <a:bodyPr/>
                    <a:lstStyle/>
                    <a:p>
                      <a:pPr algn="ctr"/>
                      <a:r>
                        <a:rPr lang="en-AU" sz="1050" dirty="0"/>
                        <a:t>30</a:t>
                      </a:r>
                    </a:p>
                  </a:txBody>
                  <a:tcPr/>
                </a:tc>
                <a:extLst>
                  <a:ext uri="{0D108BD9-81ED-4DB2-BD59-A6C34878D82A}">
                    <a16:rowId xmlns:a16="http://schemas.microsoft.com/office/drawing/2014/main" val="3860137575"/>
                  </a:ext>
                </a:extLst>
              </a:tr>
              <a:tr h="259080">
                <a:tc>
                  <a:txBody>
                    <a:bodyPr/>
                    <a:lstStyle/>
                    <a:p>
                      <a:r>
                        <a:rPr lang="en-AU" sz="1050" b="1" dirty="0"/>
                        <a:t>Conclusion and Q&amp;A</a:t>
                      </a:r>
                    </a:p>
                  </a:txBody>
                  <a:tcPr/>
                </a:tc>
                <a:tc>
                  <a:txBody>
                    <a:bodyPr/>
                    <a:lstStyle/>
                    <a:p>
                      <a:r>
                        <a:rPr lang="en-AU" sz="1050" dirty="0"/>
                        <a:t>Summary of Key Concepts and Q&amp;A</a:t>
                      </a:r>
                    </a:p>
                  </a:txBody>
                  <a:tcPr/>
                </a:tc>
                <a:tc>
                  <a:txBody>
                    <a:bodyPr/>
                    <a:lstStyle/>
                    <a:p>
                      <a:pPr algn="ctr"/>
                      <a:r>
                        <a:rPr lang="en-AU" sz="1050" dirty="0"/>
                        <a:t>20</a:t>
                      </a:r>
                    </a:p>
                  </a:txBody>
                  <a:tcPr/>
                </a:tc>
                <a:extLst>
                  <a:ext uri="{0D108BD9-81ED-4DB2-BD59-A6C34878D82A}">
                    <a16:rowId xmlns:a16="http://schemas.microsoft.com/office/drawing/2014/main" val="611295990"/>
                  </a:ext>
                </a:extLst>
              </a:tr>
            </a:tbl>
          </a:graphicData>
        </a:graphic>
      </p:graphicFrame>
      <p:sp>
        <p:nvSpPr>
          <p:cNvPr id="8" name="Footer Placeholder 7">
            <a:extLst>
              <a:ext uri="{FF2B5EF4-FFF2-40B4-BE49-F238E27FC236}">
                <a16:creationId xmlns:a16="http://schemas.microsoft.com/office/drawing/2014/main" id="{453EA044-43B5-F77E-1040-B6A4BF9B0DFF}"/>
              </a:ext>
            </a:extLst>
          </p:cNvPr>
          <p:cNvSpPr>
            <a:spLocks noGrp="1"/>
          </p:cNvSpPr>
          <p:nvPr>
            <p:ph type="ftr" sz="quarter" idx="10"/>
          </p:nvPr>
        </p:nvSpPr>
        <p:spPr/>
        <p:txBody>
          <a:bodyPr/>
          <a:lstStyle/>
          <a:p>
            <a:endParaRPr lang="en-A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8C4F07-DA8A-B826-79AB-BA2832F69434}"/>
              </a:ext>
            </a:extLst>
          </p:cNvPr>
          <p:cNvSpPr>
            <a:spLocks noGrp="1"/>
          </p:cNvSpPr>
          <p:nvPr>
            <p:ph type="title"/>
          </p:nvPr>
        </p:nvSpPr>
        <p:spPr/>
        <p:txBody>
          <a:bodyPr/>
          <a:lstStyle/>
          <a:p>
            <a:r>
              <a:rPr lang="en-AU" dirty="0"/>
              <a:t>Recap</a:t>
            </a:r>
          </a:p>
        </p:txBody>
      </p:sp>
      <p:sp>
        <p:nvSpPr>
          <p:cNvPr id="6" name="Content Placeholder 5">
            <a:extLst>
              <a:ext uri="{FF2B5EF4-FFF2-40B4-BE49-F238E27FC236}">
                <a16:creationId xmlns:a16="http://schemas.microsoft.com/office/drawing/2014/main" id="{A06E8BC8-F66A-1608-03FB-E4711BF69A36}"/>
              </a:ext>
            </a:extLst>
          </p:cNvPr>
          <p:cNvSpPr>
            <a:spLocks noGrp="1"/>
          </p:cNvSpPr>
          <p:nvPr>
            <p:ph sz="half" idx="1"/>
          </p:nvPr>
        </p:nvSpPr>
        <p:spPr/>
        <p:txBody>
          <a:bodyPr/>
          <a:lstStyle/>
          <a:p>
            <a:r>
              <a:rPr lang="en-AU" dirty="0"/>
              <a:t>Add notes to summarise main points for audience</a:t>
            </a:r>
          </a:p>
        </p:txBody>
      </p:sp>
      <p:sp>
        <p:nvSpPr>
          <p:cNvPr id="7" name="Content Placeholder 6">
            <a:extLst>
              <a:ext uri="{FF2B5EF4-FFF2-40B4-BE49-F238E27FC236}">
                <a16:creationId xmlns:a16="http://schemas.microsoft.com/office/drawing/2014/main" id="{5F0E2860-C3D4-1C13-43D9-92EC03296BCE}"/>
              </a:ext>
            </a:extLst>
          </p:cNvPr>
          <p:cNvSpPr>
            <a:spLocks noGrp="1"/>
          </p:cNvSpPr>
          <p:nvPr>
            <p:ph sz="half" idx="2"/>
          </p:nvPr>
        </p:nvSpPr>
        <p:spPr/>
        <p:txBody>
          <a:bodyPr/>
          <a:lstStyle/>
          <a:p>
            <a:endParaRPr lang="en-AU"/>
          </a:p>
        </p:txBody>
      </p:sp>
      <p:sp>
        <p:nvSpPr>
          <p:cNvPr id="4" name="Footer Placeholder 3">
            <a:extLst>
              <a:ext uri="{FF2B5EF4-FFF2-40B4-BE49-F238E27FC236}">
                <a16:creationId xmlns:a16="http://schemas.microsoft.com/office/drawing/2014/main" id="{5005B352-215C-B592-A1AB-2D7D57BA833F}"/>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3483787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A5830-8FD7-7596-A5CA-EA967C31AD2A}"/>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D7D66EE-0D15-A752-86F6-F2BFCFE69673}"/>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3: Towards HCXAI</a:t>
            </a:r>
            <a:endParaRPr lang="en-AU" sz="3200" b="1" dirty="0">
              <a:solidFill>
                <a:schemeClr val="tx1"/>
              </a:solidFill>
            </a:endParaRPr>
          </a:p>
        </p:txBody>
      </p:sp>
    </p:spTree>
    <p:extLst>
      <p:ext uri="{BB962C8B-B14F-4D97-AF65-F5344CB8AC3E}">
        <p14:creationId xmlns:p14="http://schemas.microsoft.com/office/powerpoint/2010/main" val="2684571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8FD91-51CC-ED1C-CCE1-C75A54E58C0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BC23A48-2AEC-C218-E2B7-3B9C37A39482}"/>
              </a:ext>
            </a:extLst>
          </p:cNvPr>
          <p:cNvSpPr>
            <a:spLocks noGrp="1"/>
          </p:cNvSpPr>
          <p:nvPr>
            <p:ph type="title"/>
          </p:nvPr>
        </p:nvSpPr>
        <p:spPr>
          <a:xfrm>
            <a:off x="872912" y="1060406"/>
            <a:ext cx="6616024" cy="2922814"/>
          </a:xfrm>
        </p:spPr>
        <p:txBody>
          <a:bodyPr>
            <a:normAutofit/>
          </a:bodyPr>
          <a:lstStyle/>
          <a:p>
            <a:r>
              <a:rPr lang="en-AU" sz="1800" dirty="0">
                <a:solidFill>
                  <a:schemeClr val="tx1"/>
                </a:solidFill>
              </a:rPr>
              <a:t>Suppose you get hired by a Security Operations Centre (SOC) that is interested in applying explainability techniques for the predictive models produced by their platform for detecting intrusion events and supporting SOC analysts in validating these events. That is, you are implementing XAI as part of a decision-support tool.</a:t>
            </a:r>
            <a:br>
              <a:rPr lang="en-AU" sz="1800" dirty="0">
                <a:solidFill>
                  <a:schemeClr val="tx1"/>
                </a:solidFill>
              </a:rPr>
            </a:br>
            <a:r>
              <a:rPr lang="en-AU" sz="800" dirty="0">
                <a:solidFill>
                  <a:schemeClr val="tx1"/>
                </a:solidFill>
              </a:rPr>
              <a:t>  </a:t>
            </a:r>
            <a:br>
              <a:rPr lang="en-AU" sz="1800" dirty="0">
                <a:solidFill>
                  <a:schemeClr val="tx1"/>
                </a:solidFill>
              </a:rPr>
            </a:br>
            <a:r>
              <a:rPr lang="en-AU" sz="1800" dirty="0">
                <a:solidFill>
                  <a:schemeClr val="tx1"/>
                </a:solidFill>
              </a:rPr>
              <a:t>Where would you start? What questions would you ask yourself?</a:t>
            </a:r>
            <a:endParaRPr lang="en-AU" b="1" dirty="0">
              <a:solidFill>
                <a:schemeClr val="tx1"/>
              </a:solidFill>
            </a:endParaRPr>
          </a:p>
        </p:txBody>
      </p:sp>
      <p:sp>
        <p:nvSpPr>
          <p:cNvPr id="5" name="Footer Placeholder 4">
            <a:extLst>
              <a:ext uri="{FF2B5EF4-FFF2-40B4-BE49-F238E27FC236}">
                <a16:creationId xmlns:a16="http://schemas.microsoft.com/office/drawing/2014/main" id="{0B958DE1-654F-323B-9125-E55B17EED644}"/>
              </a:ext>
            </a:extLst>
          </p:cNvPr>
          <p:cNvSpPr>
            <a:spLocks noGrp="1"/>
          </p:cNvSpPr>
          <p:nvPr>
            <p:ph type="ftr" sz="quarter" idx="10"/>
          </p:nvPr>
        </p:nvSpPr>
        <p:spPr/>
        <p:txBody>
          <a:bodyPr/>
          <a:lstStyle/>
          <a:p>
            <a:endParaRPr lang="en-AU"/>
          </a:p>
        </p:txBody>
      </p:sp>
      <p:pic>
        <p:nvPicPr>
          <p:cNvPr id="18434" name="Picture 2" descr="Free Question Mark Symbol photo and picture">
            <a:extLst>
              <a:ext uri="{FF2B5EF4-FFF2-40B4-BE49-F238E27FC236}">
                <a16:creationId xmlns:a16="http://schemas.microsoft.com/office/drawing/2014/main" id="{89933F46-A9B2-8949-EDBD-E5273B08F6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069" r="21199"/>
          <a:stretch/>
        </p:blipFill>
        <p:spPr bwMode="auto">
          <a:xfrm>
            <a:off x="7596976" y="985040"/>
            <a:ext cx="674112" cy="141230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45;gad14b25ca6_0_50">
            <a:extLst>
              <a:ext uri="{FF2B5EF4-FFF2-40B4-BE49-F238E27FC236}">
                <a16:creationId xmlns:a16="http://schemas.microsoft.com/office/drawing/2014/main" id="{4E69FCBE-985E-C9AC-8A3A-F36AC48C7309}"/>
              </a:ext>
            </a:extLst>
          </p:cNvPr>
          <p:cNvSpPr/>
          <p:nvPr/>
        </p:nvSpPr>
        <p:spPr>
          <a:xfrm>
            <a:off x="3643292" y="3251150"/>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3" name="Google Shape;153;gad14b25ca6_0_50">
            <a:extLst>
              <a:ext uri="{FF2B5EF4-FFF2-40B4-BE49-F238E27FC236}">
                <a16:creationId xmlns:a16="http://schemas.microsoft.com/office/drawing/2014/main" id="{06C47F1B-DC05-199E-CB81-7DE2C8BA0784}"/>
              </a:ext>
            </a:extLst>
          </p:cNvPr>
          <p:cNvSpPr txBox="1"/>
          <p:nvPr/>
        </p:nvSpPr>
        <p:spPr>
          <a:xfrm>
            <a:off x="4924200" y="3154365"/>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4" name="Straight Arrow Connector 3">
            <a:extLst>
              <a:ext uri="{FF2B5EF4-FFF2-40B4-BE49-F238E27FC236}">
                <a16:creationId xmlns:a16="http://schemas.microsoft.com/office/drawing/2014/main" id="{9F36CF20-526E-F708-638C-260687865D70}"/>
              </a:ext>
            </a:extLst>
          </p:cNvPr>
          <p:cNvCxnSpPr>
            <a:cxnSpLocks/>
            <a:stCxn id="9" idx="3"/>
            <a:endCxn id="2" idx="1"/>
          </p:cNvCxnSpPr>
          <p:nvPr/>
        </p:nvCxnSpPr>
        <p:spPr>
          <a:xfrm>
            <a:off x="2113946" y="3527492"/>
            <a:ext cx="15293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0DF3C962-5D1F-BF24-14AC-8DE62D19C0FF}"/>
              </a:ext>
            </a:extLst>
          </p:cNvPr>
          <p:cNvCxnSpPr>
            <a:cxnSpLocks/>
            <a:stCxn id="2" idx="3"/>
            <a:endCxn id="8" idx="1"/>
          </p:cNvCxnSpPr>
          <p:nvPr/>
        </p:nvCxnSpPr>
        <p:spPr>
          <a:xfrm>
            <a:off x="4960162" y="3527492"/>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ECB1368B-1288-2F49-B16A-51C900B1A89C}"/>
              </a:ext>
            </a:extLst>
          </p:cNvPr>
          <p:cNvPicPr>
            <a:picLocks noChangeAspect="1"/>
          </p:cNvPicPr>
          <p:nvPr/>
        </p:nvPicPr>
        <p:blipFill>
          <a:blip r:embed="rId4"/>
          <a:srcRect l="55970" t="58199" r="14949" b="11057"/>
          <a:stretch/>
        </p:blipFill>
        <p:spPr>
          <a:xfrm>
            <a:off x="6671681" y="3095915"/>
            <a:ext cx="1428856" cy="863154"/>
          </a:xfrm>
          <a:prstGeom prst="rect">
            <a:avLst/>
          </a:prstGeom>
        </p:spPr>
      </p:pic>
      <p:pic>
        <p:nvPicPr>
          <p:cNvPr id="9" name="Picture 8" descr="Free Network Lan photo and picture">
            <a:extLst>
              <a:ext uri="{FF2B5EF4-FFF2-40B4-BE49-F238E27FC236}">
                <a16:creationId xmlns:a16="http://schemas.microsoft.com/office/drawing/2014/main" id="{676020F5-4A39-C2B5-DC64-EB63E2A138D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928717" y="2942553"/>
            <a:ext cx="1185229" cy="116987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3;gad14b25ca6_0_50">
            <a:extLst>
              <a:ext uri="{FF2B5EF4-FFF2-40B4-BE49-F238E27FC236}">
                <a16:creationId xmlns:a16="http://schemas.microsoft.com/office/drawing/2014/main" id="{DB2FACF5-063E-0FDA-C9C1-3BC78BD90C83}"/>
              </a:ext>
            </a:extLst>
          </p:cNvPr>
          <p:cNvSpPr txBox="1"/>
          <p:nvPr/>
        </p:nvSpPr>
        <p:spPr>
          <a:xfrm>
            <a:off x="2475384" y="3007521"/>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11" name="Google Shape;153;gad14b25ca6_0_50">
            <a:extLst>
              <a:ext uri="{FF2B5EF4-FFF2-40B4-BE49-F238E27FC236}">
                <a16:creationId xmlns:a16="http://schemas.microsoft.com/office/drawing/2014/main" id="{D4413436-754C-3E96-18B4-CB7A6DD8DDB7}"/>
              </a:ext>
            </a:extLst>
          </p:cNvPr>
          <p:cNvSpPr txBox="1"/>
          <p:nvPr/>
        </p:nvSpPr>
        <p:spPr>
          <a:xfrm>
            <a:off x="3410005" y="3823569"/>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
        <p:nvSpPr>
          <p:cNvPr id="12" name="Google Shape;153;gad14b25ca6_0_50">
            <a:extLst>
              <a:ext uri="{FF2B5EF4-FFF2-40B4-BE49-F238E27FC236}">
                <a16:creationId xmlns:a16="http://schemas.microsoft.com/office/drawing/2014/main" id="{7F3CF841-A708-FE38-FEB5-F3EA8E22F36B}"/>
              </a:ext>
            </a:extLst>
          </p:cNvPr>
          <p:cNvSpPr txBox="1"/>
          <p:nvPr/>
        </p:nvSpPr>
        <p:spPr>
          <a:xfrm>
            <a:off x="6635224" y="3927012"/>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SOC Analysts</a:t>
            </a:r>
            <a:endParaRPr sz="1125" dirty="0">
              <a:latin typeface="Cambria"/>
              <a:ea typeface="Cambria"/>
              <a:cs typeface="Cambria"/>
              <a:sym typeface="Cambria"/>
            </a:endParaRPr>
          </a:p>
        </p:txBody>
      </p:sp>
    </p:spTree>
    <p:extLst>
      <p:ext uri="{BB962C8B-B14F-4D97-AF65-F5344CB8AC3E}">
        <p14:creationId xmlns:p14="http://schemas.microsoft.com/office/powerpoint/2010/main" val="3504293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BF3B-59F4-BB05-FBB1-E3AA1D7E42C1}"/>
              </a:ext>
            </a:extLst>
          </p:cNvPr>
          <p:cNvSpPr>
            <a:spLocks noGrp="1"/>
          </p:cNvSpPr>
          <p:nvPr>
            <p:ph type="title"/>
          </p:nvPr>
        </p:nvSpPr>
        <p:spPr/>
        <p:txBody>
          <a:bodyPr/>
          <a:lstStyle/>
          <a:p>
            <a:r>
              <a:rPr lang="en-AU" dirty="0"/>
              <a:t>Does these capture what you were think?</a:t>
            </a:r>
          </a:p>
        </p:txBody>
      </p:sp>
      <p:sp>
        <p:nvSpPr>
          <p:cNvPr id="3" name="Content Placeholder 2">
            <a:extLst>
              <a:ext uri="{FF2B5EF4-FFF2-40B4-BE49-F238E27FC236}">
                <a16:creationId xmlns:a16="http://schemas.microsoft.com/office/drawing/2014/main" id="{6522B733-E416-33AB-DAEC-9AD52E866198}"/>
              </a:ext>
            </a:extLst>
          </p:cNvPr>
          <p:cNvSpPr>
            <a:spLocks noGrp="1"/>
          </p:cNvSpPr>
          <p:nvPr>
            <p:ph sz="half" idx="1"/>
          </p:nvPr>
        </p:nvSpPr>
        <p:spPr/>
        <p:txBody>
          <a:bodyPr>
            <a:normAutofit fontScale="92500" lnSpcReduction="20000"/>
          </a:bodyPr>
          <a:lstStyle/>
          <a:p>
            <a:r>
              <a:rPr lang="en-AU" dirty="0"/>
              <a:t>Who are your users?</a:t>
            </a:r>
          </a:p>
          <a:p>
            <a:r>
              <a:rPr lang="en-AU" dirty="0"/>
              <a:t>What would they use the XAI for?</a:t>
            </a:r>
          </a:p>
          <a:p>
            <a:r>
              <a:rPr lang="en-AU" dirty="0"/>
              <a:t>What are they trying to achieve by engaging with the model?</a:t>
            </a:r>
          </a:p>
          <a:p>
            <a:r>
              <a:rPr lang="en-AU" dirty="0"/>
              <a:t>What questions would users ask?</a:t>
            </a:r>
          </a:p>
          <a:p>
            <a:r>
              <a:rPr lang="en-AU" dirty="0"/>
              <a:t>How do you collect information about what questions they would ask?</a:t>
            </a:r>
          </a:p>
          <a:p>
            <a:r>
              <a:rPr lang="en-AU" dirty="0"/>
              <a:t>Which XAI techniques would suit the type of questions they are asking?</a:t>
            </a:r>
          </a:p>
        </p:txBody>
      </p:sp>
      <p:sp>
        <p:nvSpPr>
          <p:cNvPr id="4" name="Content Placeholder 3">
            <a:extLst>
              <a:ext uri="{FF2B5EF4-FFF2-40B4-BE49-F238E27FC236}">
                <a16:creationId xmlns:a16="http://schemas.microsoft.com/office/drawing/2014/main" id="{9A346646-D345-904C-69EA-5C31883AAC52}"/>
              </a:ext>
            </a:extLst>
          </p:cNvPr>
          <p:cNvSpPr>
            <a:spLocks noGrp="1"/>
          </p:cNvSpPr>
          <p:nvPr>
            <p:ph sz="half" idx="2"/>
          </p:nvPr>
        </p:nvSpPr>
        <p:spPr/>
        <p:txBody>
          <a:bodyPr>
            <a:normAutofit fontScale="92500" lnSpcReduction="20000"/>
          </a:bodyPr>
          <a:lstStyle/>
          <a:p>
            <a:r>
              <a:rPr lang="en-AU" dirty="0"/>
              <a:t>What types of information does your XAI method and predictive model produce?</a:t>
            </a:r>
          </a:p>
          <a:p>
            <a:r>
              <a:rPr lang="en-AU" dirty="0"/>
              <a:t>Which types of information would you provide them and why?</a:t>
            </a:r>
          </a:p>
          <a:p>
            <a:r>
              <a:rPr lang="en-AU" dirty="0"/>
              <a:t>How do you test the effectiveness of the methods: simulation </a:t>
            </a:r>
            <a:r>
              <a:rPr lang="en-AU" dirty="0">
                <a:sym typeface="Wingdings" panose="05000000000000000000" pitchFamily="2" charset="2"/>
              </a:rPr>
              <a:t> user study?</a:t>
            </a:r>
          </a:p>
          <a:p>
            <a:r>
              <a:rPr lang="en-AU" dirty="0">
                <a:sym typeface="Wingdings" panose="05000000000000000000" pitchFamily="2" charset="2"/>
              </a:rPr>
              <a:t>What if I fail? What if I succeed?</a:t>
            </a:r>
            <a:endParaRPr lang="en-AU" dirty="0"/>
          </a:p>
        </p:txBody>
      </p:sp>
      <p:sp>
        <p:nvSpPr>
          <p:cNvPr id="5" name="Footer Placeholder 4">
            <a:extLst>
              <a:ext uri="{FF2B5EF4-FFF2-40B4-BE49-F238E27FC236}">
                <a16:creationId xmlns:a16="http://schemas.microsoft.com/office/drawing/2014/main" id="{973A5F48-9DC2-EE23-7998-6053BA139722}"/>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898082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1E5EA-A88C-A812-F41D-EB1904653F3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0AEBDEC-D48C-AD2C-54F8-F7C4796EBB88}"/>
              </a:ext>
            </a:extLst>
          </p:cNvPr>
          <p:cNvSpPr>
            <a:spLocks noGrp="1"/>
          </p:cNvSpPr>
          <p:nvPr>
            <p:ph sz="half" idx="1"/>
          </p:nvPr>
        </p:nvSpPr>
        <p:spPr>
          <a:xfrm>
            <a:off x="251519" y="1665854"/>
            <a:ext cx="8640959" cy="3066136"/>
          </a:xfrm>
        </p:spPr>
        <p:txBody>
          <a:bodyPr/>
          <a:lstStyle/>
          <a:p>
            <a:r>
              <a:rPr lang="en-AU" spc="-10" dirty="0">
                <a:latin typeface="Calibri"/>
                <a:cs typeface="Calibri"/>
              </a:rPr>
              <a:t>XAI enables </a:t>
            </a:r>
            <a:r>
              <a:rPr lang="en-AU" sz="2400" dirty="0">
                <a:latin typeface="Calibri"/>
                <a:cs typeface="Calibri"/>
              </a:rPr>
              <a:t>a model</a:t>
            </a:r>
            <a:r>
              <a:rPr lang="en-AU" sz="2400" spc="-35" dirty="0">
                <a:latin typeface="Calibri"/>
                <a:cs typeface="Calibri"/>
              </a:rPr>
              <a:t> </a:t>
            </a:r>
            <a:r>
              <a:rPr lang="en-AU" sz="2400" dirty="0">
                <a:latin typeface="Calibri"/>
                <a:cs typeface="Calibri"/>
              </a:rPr>
              <a:t>to</a:t>
            </a:r>
            <a:r>
              <a:rPr lang="en-AU" sz="2400" spc="-35" dirty="0">
                <a:latin typeface="Calibri"/>
                <a:cs typeface="Calibri"/>
              </a:rPr>
              <a:t> </a:t>
            </a:r>
            <a:r>
              <a:rPr lang="en-AU" sz="2400" dirty="0">
                <a:latin typeface="Calibri"/>
                <a:cs typeface="Calibri"/>
              </a:rPr>
              <a:t>be</a:t>
            </a:r>
            <a:r>
              <a:rPr lang="en-AU" sz="2400" spc="-25" dirty="0">
                <a:latin typeface="Calibri"/>
                <a:cs typeface="Calibri"/>
              </a:rPr>
              <a:t> </a:t>
            </a:r>
            <a:r>
              <a:rPr lang="en-AU" sz="2400" spc="-10" dirty="0">
                <a:latin typeface="Calibri"/>
                <a:cs typeface="Calibri"/>
              </a:rPr>
              <a:t>understood by a human</a:t>
            </a:r>
          </a:p>
          <a:p>
            <a:r>
              <a:rPr lang="en-AU" sz="2400" spc="-10" dirty="0">
                <a:highlight>
                  <a:srgbClr val="FFFF00"/>
                </a:highlight>
                <a:latin typeface="Calibri"/>
                <a:cs typeface="Calibri"/>
              </a:rPr>
              <a:t>Understanding could lead to (refine….):</a:t>
            </a:r>
            <a:endParaRPr lang="en-AU" sz="2000" spc="-10" dirty="0">
              <a:highlight>
                <a:srgbClr val="FFFF00"/>
              </a:highlight>
              <a:latin typeface="Calibri"/>
              <a:cs typeface="Calibri"/>
            </a:endParaRPr>
          </a:p>
          <a:p>
            <a:endParaRPr lang="en-AU" dirty="0"/>
          </a:p>
        </p:txBody>
      </p:sp>
      <p:pic>
        <p:nvPicPr>
          <p:cNvPr id="16386" name="Picture 2" descr="Free Trust Faith photo and picture">
            <a:extLst>
              <a:ext uri="{FF2B5EF4-FFF2-40B4-BE49-F238E27FC236}">
                <a16:creationId xmlns:a16="http://schemas.microsoft.com/office/drawing/2014/main" id="{10BEDBD3-762E-4119-437B-FE69807454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043" y="2667932"/>
            <a:ext cx="1481080" cy="111081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Free Ethics Right photo and picture">
            <a:extLst>
              <a:ext uri="{FF2B5EF4-FFF2-40B4-BE49-F238E27FC236}">
                <a16:creationId xmlns:a16="http://schemas.microsoft.com/office/drawing/2014/main" id="{F9ADEC3A-FFC2-3E65-85FB-7E2884E91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3416" y="2673170"/>
            <a:ext cx="1577705" cy="111537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Free Silhouette Head photo and picture">
            <a:extLst>
              <a:ext uri="{FF2B5EF4-FFF2-40B4-BE49-F238E27FC236}">
                <a16:creationId xmlns:a16="http://schemas.microsoft.com/office/drawing/2014/main" id="{D6AC41B8-6F68-356B-F241-08FEF5455E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414" y="2673170"/>
            <a:ext cx="1671756" cy="11153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87079-2E40-9838-F7F4-31B43BDAE768}"/>
              </a:ext>
            </a:extLst>
          </p:cNvPr>
          <p:cNvSpPr txBox="1"/>
          <p:nvPr/>
        </p:nvSpPr>
        <p:spPr>
          <a:xfrm>
            <a:off x="3443416" y="3778743"/>
            <a:ext cx="1577705" cy="738664"/>
          </a:xfrm>
          <a:prstGeom prst="rect">
            <a:avLst/>
          </a:prstGeom>
          <a:noFill/>
        </p:spPr>
        <p:txBody>
          <a:bodyPr wrap="square">
            <a:spAutoFit/>
          </a:bodyPr>
          <a:lstStyle/>
          <a:p>
            <a:pPr marL="0" lvl="1"/>
            <a:r>
              <a:rPr lang="en-AU" sz="1400" spc="-10" dirty="0">
                <a:latin typeface="Calibri"/>
                <a:cs typeface="Calibri"/>
              </a:rPr>
              <a:t>Better, fair and ethical decision-making</a:t>
            </a:r>
          </a:p>
        </p:txBody>
      </p:sp>
      <p:sp>
        <p:nvSpPr>
          <p:cNvPr id="10" name="TextBox 9">
            <a:extLst>
              <a:ext uri="{FF2B5EF4-FFF2-40B4-BE49-F238E27FC236}">
                <a16:creationId xmlns:a16="http://schemas.microsoft.com/office/drawing/2014/main" id="{07DC0163-559B-D5B2-11B2-CA8A96933145}"/>
              </a:ext>
            </a:extLst>
          </p:cNvPr>
          <p:cNvSpPr txBox="1"/>
          <p:nvPr/>
        </p:nvSpPr>
        <p:spPr>
          <a:xfrm>
            <a:off x="5963414" y="3778742"/>
            <a:ext cx="1671756" cy="523220"/>
          </a:xfrm>
          <a:prstGeom prst="rect">
            <a:avLst/>
          </a:prstGeom>
          <a:noFill/>
        </p:spPr>
        <p:txBody>
          <a:bodyPr wrap="square">
            <a:spAutoFit/>
          </a:bodyPr>
          <a:lstStyle/>
          <a:p>
            <a:pPr marL="0" lvl="1"/>
            <a:r>
              <a:rPr lang="en-AU" sz="1400" spc="-10" dirty="0">
                <a:latin typeface="Calibri"/>
                <a:cs typeface="Calibri"/>
              </a:rPr>
              <a:t>New knowledge or perspective</a:t>
            </a:r>
            <a:endParaRPr lang="en-AU" sz="1400" dirty="0">
              <a:latin typeface="Calibri"/>
              <a:cs typeface="Calibri"/>
            </a:endParaRPr>
          </a:p>
        </p:txBody>
      </p:sp>
      <p:sp>
        <p:nvSpPr>
          <p:cNvPr id="14" name="Footer Placeholder 13">
            <a:extLst>
              <a:ext uri="{FF2B5EF4-FFF2-40B4-BE49-F238E27FC236}">
                <a16:creationId xmlns:a16="http://schemas.microsoft.com/office/drawing/2014/main" id="{E0DC5597-A9D0-78BC-9945-6884B488F5C3}"/>
              </a:ext>
            </a:extLst>
          </p:cNvPr>
          <p:cNvSpPr>
            <a:spLocks noGrp="1"/>
          </p:cNvSpPr>
          <p:nvPr>
            <p:ph type="ftr" sz="quarter" idx="10"/>
          </p:nvPr>
        </p:nvSpPr>
        <p:spPr/>
        <p:txBody>
          <a:bodyPr/>
          <a:lstStyle/>
          <a:p>
            <a:endParaRPr lang="en-AU"/>
          </a:p>
        </p:txBody>
      </p:sp>
      <p:sp>
        <p:nvSpPr>
          <p:cNvPr id="5" name="Title 4">
            <a:extLst>
              <a:ext uri="{FF2B5EF4-FFF2-40B4-BE49-F238E27FC236}">
                <a16:creationId xmlns:a16="http://schemas.microsoft.com/office/drawing/2014/main" id="{7DDB1AA0-5B81-C34B-EF21-9A7C5439C8A9}"/>
              </a:ext>
            </a:extLst>
          </p:cNvPr>
          <p:cNvSpPr>
            <a:spLocks noGrp="1"/>
          </p:cNvSpPr>
          <p:nvPr>
            <p:ph type="title"/>
          </p:nvPr>
        </p:nvSpPr>
        <p:spPr/>
        <p:txBody>
          <a:bodyPr>
            <a:normAutofit/>
          </a:bodyPr>
          <a:lstStyle/>
          <a:p>
            <a:r>
              <a:rPr lang="en-AU" sz="2800" b="1" dirty="0"/>
              <a:t>Do I understand how does the model work?</a:t>
            </a:r>
          </a:p>
        </p:txBody>
      </p:sp>
    </p:spTree>
    <p:extLst>
      <p:ext uri="{BB962C8B-B14F-4D97-AF65-F5344CB8AC3E}">
        <p14:creationId xmlns:p14="http://schemas.microsoft.com/office/powerpoint/2010/main" val="2244265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AB3D-6A02-ECBA-9244-09E8ACB57A72}"/>
              </a:ext>
            </a:extLst>
          </p:cNvPr>
          <p:cNvSpPr>
            <a:spLocks noGrp="1"/>
          </p:cNvSpPr>
          <p:nvPr>
            <p:ph type="title"/>
          </p:nvPr>
        </p:nvSpPr>
        <p:spPr/>
        <p:txBody>
          <a:bodyPr>
            <a:normAutofit fontScale="90000"/>
          </a:bodyPr>
          <a:lstStyle/>
          <a:p>
            <a:r>
              <a:rPr lang="en-AU" dirty="0"/>
              <a:t>What is understanding?</a:t>
            </a:r>
            <a:br>
              <a:rPr lang="en-AU" dirty="0"/>
            </a:br>
            <a:endParaRPr lang="en-AU" dirty="0"/>
          </a:p>
        </p:txBody>
      </p:sp>
      <p:sp>
        <p:nvSpPr>
          <p:cNvPr id="3" name="Content Placeholder 2">
            <a:extLst>
              <a:ext uri="{FF2B5EF4-FFF2-40B4-BE49-F238E27FC236}">
                <a16:creationId xmlns:a16="http://schemas.microsoft.com/office/drawing/2014/main" id="{713E13BE-19DD-ECF5-C7D4-237B208F8925}"/>
              </a:ext>
            </a:extLst>
          </p:cNvPr>
          <p:cNvSpPr>
            <a:spLocks noGrp="1"/>
          </p:cNvSpPr>
          <p:nvPr>
            <p:ph sz="half" idx="1"/>
          </p:nvPr>
        </p:nvSpPr>
        <p:spPr/>
        <p:txBody>
          <a:bodyPr/>
          <a:lstStyle/>
          <a:p>
            <a:r>
              <a:rPr lang="en-AU" dirty="0"/>
              <a:t>What principles if adopted will help design XAI that helps people “understand” the model or its decisions?</a:t>
            </a:r>
          </a:p>
        </p:txBody>
      </p:sp>
      <p:sp>
        <p:nvSpPr>
          <p:cNvPr id="4" name="Content Placeholder 3">
            <a:extLst>
              <a:ext uri="{FF2B5EF4-FFF2-40B4-BE49-F238E27FC236}">
                <a16:creationId xmlns:a16="http://schemas.microsoft.com/office/drawing/2014/main" id="{E9753187-4513-59B7-0A58-FFD9428BC5DE}"/>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B607DB09-0590-1639-3477-A0D7E3AE4764}"/>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57338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EE42E-9173-EEF8-61F0-F05D76C718FC}"/>
              </a:ext>
            </a:extLst>
          </p:cNvPr>
          <p:cNvSpPr>
            <a:spLocks noGrp="1"/>
          </p:cNvSpPr>
          <p:nvPr>
            <p:ph type="title"/>
          </p:nvPr>
        </p:nvSpPr>
        <p:spPr/>
        <p:txBody>
          <a:bodyPr/>
          <a:lstStyle/>
          <a:p>
            <a:r>
              <a:rPr lang="en-AU" dirty="0"/>
              <a:t>Core Principles of XAI</a:t>
            </a:r>
          </a:p>
        </p:txBody>
      </p:sp>
      <p:sp>
        <p:nvSpPr>
          <p:cNvPr id="3" name="Content Placeholder 2">
            <a:extLst>
              <a:ext uri="{FF2B5EF4-FFF2-40B4-BE49-F238E27FC236}">
                <a16:creationId xmlns:a16="http://schemas.microsoft.com/office/drawing/2014/main" id="{FCF25897-F9B3-EB6E-235A-E2676D09517A}"/>
              </a:ext>
            </a:extLst>
          </p:cNvPr>
          <p:cNvSpPr>
            <a:spLocks noGrp="1"/>
          </p:cNvSpPr>
          <p:nvPr>
            <p:ph sz="half" idx="1"/>
          </p:nvPr>
        </p:nvSpPr>
        <p:spPr/>
        <p:txBody>
          <a:bodyPr/>
          <a:lstStyle/>
          <a:p>
            <a:r>
              <a:rPr lang="en-AU" dirty="0"/>
              <a:t>Requirements and needs gathering</a:t>
            </a:r>
          </a:p>
          <a:p>
            <a:pPr lvl="1"/>
            <a:r>
              <a:rPr lang="en-AU" dirty="0"/>
              <a:t>Who, What, Why, When, How</a:t>
            </a:r>
          </a:p>
          <a:p>
            <a:r>
              <a:rPr lang="en-AU" dirty="0"/>
              <a:t>XAI:</a:t>
            </a:r>
          </a:p>
          <a:p>
            <a:pPr lvl="1"/>
            <a:r>
              <a:rPr lang="en-AU" dirty="0"/>
              <a:t>Incorporate these needs</a:t>
            </a:r>
          </a:p>
          <a:p>
            <a:pPr lvl="1"/>
            <a:r>
              <a:rPr lang="en-AU" dirty="0"/>
              <a:t>Content + Adaptability</a:t>
            </a:r>
          </a:p>
          <a:p>
            <a:pPr lvl="1"/>
            <a:r>
              <a:rPr lang="en-AU" dirty="0"/>
              <a:t>Controllability</a:t>
            </a:r>
          </a:p>
          <a:p>
            <a:r>
              <a:rPr lang="en-AU" dirty="0"/>
              <a:t>Evaluation</a:t>
            </a:r>
          </a:p>
          <a:p>
            <a:pPr lvl="1"/>
            <a:endParaRPr lang="en-AU" dirty="0"/>
          </a:p>
        </p:txBody>
      </p:sp>
      <p:sp>
        <p:nvSpPr>
          <p:cNvPr id="4" name="Content Placeholder 3">
            <a:extLst>
              <a:ext uri="{FF2B5EF4-FFF2-40B4-BE49-F238E27FC236}">
                <a16:creationId xmlns:a16="http://schemas.microsoft.com/office/drawing/2014/main" id="{AD83C715-9E50-5659-D298-D8BD87F35146}"/>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FDC9EDFE-F5B7-33F7-F607-4E925EDC3929}"/>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617997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0C364-F10B-D57C-04E6-42B3E4DF10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A9F53C-BE49-A99F-7FEA-948DDD18855A}"/>
              </a:ext>
            </a:extLst>
          </p:cNvPr>
          <p:cNvSpPr>
            <a:spLocks noGrp="1"/>
          </p:cNvSpPr>
          <p:nvPr>
            <p:ph type="title"/>
          </p:nvPr>
        </p:nvSpPr>
        <p:spPr/>
        <p:txBody>
          <a:bodyPr>
            <a:noAutofit/>
          </a:bodyPr>
          <a:lstStyle/>
          <a:p>
            <a:r>
              <a:rPr lang="en-AU" sz="2400" b="1" dirty="0"/>
              <a:t>HCXAI Principles: Explanations should align with users reasoning processes</a:t>
            </a:r>
          </a:p>
        </p:txBody>
      </p:sp>
      <p:sp>
        <p:nvSpPr>
          <p:cNvPr id="8" name="Content Placeholder 7">
            <a:extLst>
              <a:ext uri="{FF2B5EF4-FFF2-40B4-BE49-F238E27FC236}">
                <a16:creationId xmlns:a16="http://schemas.microsoft.com/office/drawing/2014/main" id="{97F7B3C9-70F9-C2DB-C0CD-7A29A84DBEF7}"/>
              </a:ext>
            </a:extLst>
          </p:cNvPr>
          <p:cNvSpPr>
            <a:spLocks noGrp="1"/>
          </p:cNvSpPr>
          <p:nvPr>
            <p:ph sz="half" idx="2"/>
          </p:nvPr>
        </p:nvSpPr>
        <p:spPr>
          <a:xfrm>
            <a:off x="4882895" y="1665854"/>
            <a:ext cx="3829999" cy="3066136"/>
          </a:xfrm>
        </p:spPr>
        <p:txBody>
          <a:bodyPr>
            <a:normAutofit/>
          </a:bodyPr>
          <a:lstStyle/>
          <a:p>
            <a:r>
              <a:rPr lang="en-AU" sz="1800" dirty="0"/>
              <a:t>Align explanations with users' reasoning processes </a:t>
            </a:r>
          </a:p>
          <a:p>
            <a:pPr lvl="1"/>
            <a:r>
              <a:rPr lang="en-AU" sz="1600" dirty="0"/>
              <a:t>enabling users to generate, test, and revise hypotheses</a:t>
            </a:r>
          </a:p>
          <a:p>
            <a:pPr lvl="1"/>
            <a:r>
              <a:rPr lang="en-AU" sz="1600" dirty="0"/>
              <a:t>explanations should actively counter cognitive biases</a:t>
            </a:r>
          </a:p>
          <a:p>
            <a:pPr lvl="1"/>
            <a:r>
              <a:rPr lang="en-AU" sz="1600" dirty="0"/>
              <a:t>match explanation types with the purposes based on user needs</a:t>
            </a:r>
          </a:p>
          <a:p>
            <a:pPr lvl="1"/>
            <a:r>
              <a:rPr lang="en-AU" sz="1600" dirty="0"/>
              <a:t>align explainability information with users' expectations</a:t>
            </a:r>
          </a:p>
          <a:p>
            <a:pPr lvl="1"/>
            <a:r>
              <a:rPr lang="en-AU" sz="1400" dirty="0"/>
              <a:t>co-design with users</a:t>
            </a:r>
            <a:endParaRPr lang="en-AU" sz="1600" dirty="0"/>
          </a:p>
        </p:txBody>
      </p:sp>
      <p:sp>
        <p:nvSpPr>
          <p:cNvPr id="14" name="Footer Placeholder 13">
            <a:extLst>
              <a:ext uri="{FF2B5EF4-FFF2-40B4-BE49-F238E27FC236}">
                <a16:creationId xmlns:a16="http://schemas.microsoft.com/office/drawing/2014/main" id="{900A5131-B177-9AA9-2DFD-B4CC98307049}"/>
              </a:ext>
            </a:extLst>
          </p:cNvPr>
          <p:cNvSpPr>
            <a:spLocks noGrp="1"/>
          </p:cNvSpPr>
          <p:nvPr>
            <p:ph type="ftr" sz="quarter" idx="10"/>
          </p:nvPr>
        </p:nvSpPr>
        <p:spPr/>
        <p:txBody>
          <a:bodyPr/>
          <a:lstStyle/>
          <a:p>
            <a:endParaRPr lang="en-AU" dirty="0"/>
          </a:p>
        </p:txBody>
      </p:sp>
      <p:sp>
        <p:nvSpPr>
          <p:cNvPr id="4" name="TextBox 3">
            <a:extLst>
              <a:ext uri="{FF2B5EF4-FFF2-40B4-BE49-F238E27FC236}">
                <a16:creationId xmlns:a16="http://schemas.microsoft.com/office/drawing/2014/main" id="{1FA40AC6-EF8B-939E-45F4-A2DC4C85194B}"/>
              </a:ext>
            </a:extLst>
          </p:cNvPr>
          <p:cNvSpPr txBox="1"/>
          <p:nvPr/>
        </p:nvSpPr>
        <p:spPr>
          <a:xfrm>
            <a:off x="452669" y="4025478"/>
            <a:ext cx="4018765" cy="553998"/>
          </a:xfrm>
          <a:prstGeom prst="rect">
            <a:avLst/>
          </a:prstGeom>
          <a:noFill/>
        </p:spPr>
        <p:txBody>
          <a:bodyPr wrap="square">
            <a:spAutoFit/>
          </a:bodyPr>
          <a:lstStyle/>
          <a:p>
            <a:r>
              <a:rPr lang="en-AU" sz="1000" b="0" i="0" dirty="0">
                <a:solidFill>
                  <a:srgbClr val="222222"/>
                </a:solidFill>
                <a:effectLst/>
                <a:latin typeface="Arial" panose="020B0604020202020204" pitchFamily="34" charset="0"/>
              </a:rPr>
              <a:t>Wang, </a:t>
            </a:r>
            <a:r>
              <a:rPr lang="en-AU" sz="1000" b="0" i="0" dirty="0" err="1">
                <a:solidFill>
                  <a:srgbClr val="222222"/>
                </a:solidFill>
                <a:effectLst/>
                <a:latin typeface="Arial" panose="020B0604020202020204" pitchFamily="34" charset="0"/>
              </a:rPr>
              <a:t>Danding</a:t>
            </a:r>
            <a:r>
              <a:rPr lang="en-AU" sz="1000" b="0" i="0" dirty="0">
                <a:solidFill>
                  <a:srgbClr val="222222"/>
                </a:solidFill>
                <a:effectLst/>
                <a:latin typeface="Arial" panose="020B0604020202020204" pitchFamily="34" charset="0"/>
              </a:rPr>
              <a:t>, et al. "Designing theory-driven user-centric explainable AI." </a:t>
            </a:r>
            <a:r>
              <a:rPr lang="en-AU" sz="1000" b="0" i="1" dirty="0">
                <a:solidFill>
                  <a:srgbClr val="222222"/>
                </a:solidFill>
                <a:effectLst/>
                <a:latin typeface="Arial" panose="020B0604020202020204" pitchFamily="34" charset="0"/>
              </a:rPr>
              <a:t>Proceedings of the 2019 CHI conference on human factors in computing systems</a:t>
            </a:r>
            <a:r>
              <a:rPr lang="en-AU" sz="1000" b="0" i="0" dirty="0">
                <a:solidFill>
                  <a:srgbClr val="222222"/>
                </a:solidFill>
                <a:effectLst/>
                <a:latin typeface="Arial" panose="020B0604020202020204" pitchFamily="34" charset="0"/>
              </a:rPr>
              <a:t>. 2019.</a:t>
            </a:r>
            <a:endParaRPr lang="en-AU" sz="1000" dirty="0"/>
          </a:p>
        </p:txBody>
      </p:sp>
      <p:pic>
        <p:nvPicPr>
          <p:cNvPr id="13" name="Content Placeholder 12">
            <a:extLst>
              <a:ext uri="{FF2B5EF4-FFF2-40B4-BE49-F238E27FC236}">
                <a16:creationId xmlns:a16="http://schemas.microsoft.com/office/drawing/2014/main" id="{7EB744CB-0450-51D4-338E-DFD2093AEAA7}"/>
              </a:ext>
            </a:extLst>
          </p:cNvPr>
          <p:cNvPicPr>
            <a:picLocks noGrp="1" noChangeAspect="1"/>
          </p:cNvPicPr>
          <p:nvPr>
            <p:ph sz="half" idx="1"/>
          </p:nvPr>
        </p:nvPicPr>
        <p:blipFill>
          <a:blip r:embed="rId3"/>
          <a:stretch>
            <a:fillRect/>
          </a:stretch>
        </p:blipFill>
        <p:spPr>
          <a:xfrm>
            <a:off x="601370" y="2611847"/>
            <a:ext cx="3456432" cy="1277377"/>
          </a:xfrm>
          <a:prstGeom prst="rect">
            <a:avLst/>
          </a:prstGeom>
        </p:spPr>
      </p:pic>
      <p:pic>
        <p:nvPicPr>
          <p:cNvPr id="18" name="Picture 17">
            <a:extLst>
              <a:ext uri="{FF2B5EF4-FFF2-40B4-BE49-F238E27FC236}">
                <a16:creationId xmlns:a16="http://schemas.microsoft.com/office/drawing/2014/main" id="{B9306F9B-604B-9EFF-F066-149DA7A23C7E}"/>
              </a:ext>
            </a:extLst>
          </p:cNvPr>
          <p:cNvPicPr>
            <a:picLocks noChangeAspect="1"/>
          </p:cNvPicPr>
          <p:nvPr/>
        </p:nvPicPr>
        <p:blipFill>
          <a:blip r:embed="rId4"/>
          <a:srcRect r="12059"/>
          <a:stretch/>
        </p:blipFill>
        <p:spPr>
          <a:xfrm>
            <a:off x="335557" y="1630674"/>
            <a:ext cx="4421064" cy="1020575"/>
          </a:xfrm>
          <a:prstGeom prst="rect">
            <a:avLst/>
          </a:prstGeom>
        </p:spPr>
      </p:pic>
    </p:spTree>
    <p:extLst>
      <p:ext uri="{BB962C8B-B14F-4D97-AF65-F5344CB8AC3E}">
        <p14:creationId xmlns:p14="http://schemas.microsoft.com/office/powerpoint/2010/main" val="645818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4255F-392C-B825-4277-0AE85E718C97}"/>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2433217E-B865-F134-D28A-D7059FE2DEAA}"/>
              </a:ext>
            </a:extLst>
          </p:cNvPr>
          <p:cNvSpPr>
            <a:spLocks noGrp="1"/>
          </p:cNvSpPr>
          <p:nvPr>
            <p:ph sz="half" idx="1"/>
          </p:nvPr>
        </p:nvSpPr>
        <p:spPr/>
        <p:txBody>
          <a:bodyPr/>
          <a:lstStyle/>
          <a:p>
            <a:r>
              <a:rPr lang="en-AU" dirty="0"/>
              <a:t>?????</a:t>
            </a:r>
          </a:p>
        </p:txBody>
      </p:sp>
      <p:sp>
        <p:nvSpPr>
          <p:cNvPr id="5" name="Footer Placeholder 4">
            <a:extLst>
              <a:ext uri="{FF2B5EF4-FFF2-40B4-BE49-F238E27FC236}">
                <a16:creationId xmlns:a16="http://schemas.microsoft.com/office/drawing/2014/main" id="{82A0A18D-E0FF-E83B-B2CD-74F1CFCAD730}"/>
              </a:ext>
            </a:extLst>
          </p:cNvPr>
          <p:cNvSpPr>
            <a:spLocks noGrp="1"/>
          </p:cNvSpPr>
          <p:nvPr>
            <p:ph type="ftr" sz="quarter" idx="10"/>
          </p:nvPr>
        </p:nvSpPr>
        <p:spPr/>
        <p:txBody>
          <a:bodyPr/>
          <a:lstStyle/>
          <a:p>
            <a:endParaRPr lang="en-AU"/>
          </a:p>
        </p:txBody>
      </p:sp>
      <p:pic>
        <p:nvPicPr>
          <p:cNvPr id="11" name="Content Placeholder 10">
            <a:extLst>
              <a:ext uri="{FF2B5EF4-FFF2-40B4-BE49-F238E27FC236}">
                <a16:creationId xmlns:a16="http://schemas.microsoft.com/office/drawing/2014/main" id="{D22E90A6-B47C-2C23-498E-251F740A086B}"/>
              </a:ext>
            </a:extLst>
          </p:cNvPr>
          <p:cNvPicPr>
            <a:picLocks noGrp="1" noChangeAspect="1"/>
          </p:cNvPicPr>
          <p:nvPr>
            <p:ph sz="half" idx="2"/>
          </p:nvPr>
        </p:nvPicPr>
        <p:blipFill>
          <a:blip r:embed="rId3"/>
          <a:stretch>
            <a:fillRect/>
          </a:stretch>
        </p:blipFill>
        <p:spPr>
          <a:xfrm>
            <a:off x="4673600" y="1996124"/>
            <a:ext cx="4038600" cy="2405377"/>
          </a:xfrm>
        </p:spPr>
      </p:pic>
    </p:spTree>
    <p:extLst>
      <p:ext uri="{BB962C8B-B14F-4D97-AF65-F5344CB8AC3E}">
        <p14:creationId xmlns:p14="http://schemas.microsoft.com/office/powerpoint/2010/main" val="686105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CAE9-E6DA-1877-77CB-93287B2E7DD1}"/>
              </a:ext>
            </a:extLst>
          </p:cNvPr>
          <p:cNvSpPr>
            <a:spLocks noGrp="1"/>
          </p:cNvSpPr>
          <p:nvPr>
            <p:ph type="title"/>
          </p:nvPr>
        </p:nvSpPr>
        <p:spPr/>
        <p:txBody>
          <a:bodyPr>
            <a:noAutofit/>
          </a:bodyPr>
          <a:lstStyle/>
          <a:p>
            <a:r>
              <a:rPr lang="en-AU" sz="2400" b="1" dirty="0"/>
              <a:t>HCXAI Principles: Explanations should align with users’ mental models</a:t>
            </a:r>
          </a:p>
        </p:txBody>
      </p:sp>
      <p:sp>
        <p:nvSpPr>
          <p:cNvPr id="3" name="Content Placeholder 2">
            <a:extLst>
              <a:ext uri="{FF2B5EF4-FFF2-40B4-BE49-F238E27FC236}">
                <a16:creationId xmlns:a16="http://schemas.microsoft.com/office/drawing/2014/main" id="{26F60549-C181-2F76-FC0D-AA6E5971D21D}"/>
              </a:ext>
            </a:extLst>
          </p:cNvPr>
          <p:cNvSpPr>
            <a:spLocks noGrp="1"/>
          </p:cNvSpPr>
          <p:nvPr>
            <p:ph sz="half" idx="1"/>
          </p:nvPr>
        </p:nvSpPr>
        <p:spPr/>
        <p:txBody>
          <a:bodyPr/>
          <a:lstStyle/>
          <a:p>
            <a:endParaRPr lang="en-AU" dirty="0"/>
          </a:p>
        </p:txBody>
      </p:sp>
      <p:sp>
        <p:nvSpPr>
          <p:cNvPr id="4" name="Content Placeholder 3">
            <a:extLst>
              <a:ext uri="{FF2B5EF4-FFF2-40B4-BE49-F238E27FC236}">
                <a16:creationId xmlns:a16="http://schemas.microsoft.com/office/drawing/2014/main" id="{66EEDE90-FFF3-EEDE-E4C2-FA14324D143B}"/>
              </a:ext>
            </a:extLst>
          </p:cNvPr>
          <p:cNvSpPr>
            <a:spLocks noGrp="1"/>
          </p:cNvSpPr>
          <p:nvPr>
            <p:ph sz="half" idx="2"/>
          </p:nvPr>
        </p:nvSpPr>
        <p:spPr/>
        <p:txBody>
          <a:bodyPr/>
          <a:lstStyle/>
          <a:p>
            <a:r>
              <a:rPr lang="en-AU" dirty="0"/>
              <a:t>build explanations that cater to users' mental models</a:t>
            </a:r>
          </a:p>
          <a:p>
            <a:r>
              <a:rPr lang="en-AU" dirty="0"/>
              <a:t>adapting to both the task at hand and the social context</a:t>
            </a:r>
          </a:p>
          <a:p>
            <a:endParaRPr lang="en-AU" dirty="0"/>
          </a:p>
          <a:p>
            <a:endParaRPr lang="en-AU" dirty="0"/>
          </a:p>
        </p:txBody>
      </p:sp>
      <p:sp>
        <p:nvSpPr>
          <p:cNvPr id="5" name="Footer Placeholder 4">
            <a:extLst>
              <a:ext uri="{FF2B5EF4-FFF2-40B4-BE49-F238E27FC236}">
                <a16:creationId xmlns:a16="http://schemas.microsoft.com/office/drawing/2014/main" id="{96C3DDBC-1A48-4220-C549-D8610D387D45}"/>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663049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FDCAB0-6AC0-D874-3AA5-4CE04B4E4D0A}"/>
              </a:ext>
            </a:extLst>
          </p:cNvPr>
          <p:cNvSpPr>
            <a:spLocks noGrp="1"/>
          </p:cNvSpPr>
          <p:nvPr>
            <p:ph type="title"/>
          </p:nvPr>
        </p:nvSpPr>
        <p:spPr>
          <a:xfrm>
            <a:off x="872913" y="1286329"/>
            <a:ext cx="4770423" cy="2922814"/>
          </a:xfrm>
        </p:spPr>
        <p:txBody>
          <a:bodyPr>
            <a:normAutofit fontScale="90000"/>
          </a:bodyPr>
          <a:lstStyle/>
          <a:p>
            <a:r>
              <a:rPr lang="en-AU" b="1" dirty="0">
                <a:solidFill>
                  <a:schemeClr val="tx1"/>
                </a:solidFill>
              </a:rPr>
              <a:t>Why are you interested in Explainable AI (XAI)?</a:t>
            </a:r>
            <a:br>
              <a:rPr lang="en-AU" b="1" dirty="0">
                <a:solidFill>
                  <a:schemeClr val="tx1"/>
                </a:solidFill>
              </a:rPr>
            </a:br>
            <a:br>
              <a:rPr lang="en-AU" b="1" dirty="0">
                <a:solidFill>
                  <a:schemeClr val="tx1"/>
                </a:solidFill>
              </a:rPr>
            </a:br>
            <a:r>
              <a:rPr lang="en-AU" b="1" dirty="0">
                <a:solidFill>
                  <a:schemeClr val="tx1"/>
                </a:solidFill>
              </a:rPr>
              <a:t>Why are you interested in Human-Centered XAI?</a:t>
            </a:r>
            <a:br>
              <a:rPr lang="en-AU" b="1" dirty="0">
                <a:solidFill>
                  <a:schemeClr val="tx1"/>
                </a:solidFill>
              </a:rPr>
            </a:br>
            <a:br>
              <a:rPr lang="en-AU" b="1" dirty="0">
                <a:solidFill>
                  <a:schemeClr val="tx1"/>
                </a:solidFill>
              </a:rPr>
            </a:br>
            <a:endParaRPr lang="en-AU" b="1" dirty="0">
              <a:solidFill>
                <a:schemeClr val="tx1"/>
              </a:solidFill>
            </a:endParaRPr>
          </a:p>
        </p:txBody>
      </p:sp>
      <p:sp>
        <p:nvSpPr>
          <p:cNvPr id="5" name="Footer Placeholder 4">
            <a:extLst>
              <a:ext uri="{FF2B5EF4-FFF2-40B4-BE49-F238E27FC236}">
                <a16:creationId xmlns:a16="http://schemas.microsoft.com/office/drawing/2014/main" id="{F92F5AB2-10DB-C612-80F6-6F36A5BCFC2A}"/>
              </a:ext>
            </a:extLst>
          </p:cNvPr>
          <p:cNvSpPr>
            <a:spLocks noGrp="1"/>
          </p:cNvSpPr>
          <p:nvPr>
            <p:ph type="ftr" sz="quarter" idx="10"/>
          </p:nvPr>
        </p:nvSpPr>
        <p:spPr/>
        <p:txBody>
          <a:bodyPr/>
          <a:lstStyle/>
          <a:p>
            <a:endParaRPr lang="en-AU"/>
          </a:p>
        </p:txBody>
      </p:sp>
      <p:pic>
        <p:nvPicPr>
          <p:cNvPr id="18434" name="Picture 2" descr="Free Question Mark Symbol photo and picture">
            <a:extLst>
              <a:ext uri="{FF2B5EF4-FFF2-40B4-BE49-F238E27FC236}">
                <a16:creationId xmlns:a16="http://schemas.microsoft.com/office/drawing/2014/main" id="{0DA52757-ADDF-5A1E-19B1-5F7F407B2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336" y="1110343"/>
            <a:ext cx="2922814" cy="2922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31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587A-0594-C68A-4604-F040E16AFC02}"/>
              </a:ext>
            </a:extLst>
          </p:cNvPr>
          <p:cNvSpPr>
            <a:spLocks noGrp="1"/>
          </p:cNvSpPr>
          <p:nvPr>
            <p:ph type="title"/>
          </p:nvPr>
        </p:nvSpPr>
        <p:spPr/>
        <p:txBody>
          <a:bodyPr>
            <a:normAutofit/>
          </a:bodyPr>
          <a:lstStyle/>
          <a:p>
            <a:r>
              <a:rPr lang="en-AU" sz="3200" b="1" dirty="0"/>
              <a:t>HCXAI: Explanations are contrastive</a:t>
            </a:r>
            <a:endParaRPr lang="en-AU" sz="3200" dirty="0"/>
          </a:p>
        </p:txBody>
      </p:sp>
      <p:pic>
        <p:nvPicPr>
          <p:cNvPr id="7" name="Content Placeholder 6">
            <a:extLst>
              <a:ext uri="{FF2B5EF4-FFF2-40B4-BE49-F238E27FC236}">
                <a16:creationId xmlns:a16="http://schemas.microsoft.com/office/drawing/2014/main" id="{965B41B9-441A-F350-E702-33839F6FEB16}"/>
              </a:ext>
            </a:extLst>
          </p:cNvPr>
          <p:cNvPicPr>
            <a:picLocks noGrp="1" noChangeAspect="1"/>
          </p:cNvPicPr>
          <p:nvPr>
            <p:ph sz="half" idx="1"/>
          </p:nvPr>
        </p:nvPicPr>
        <p:blipFill>
          <a:blip r:embed="rId2"/>
          <a:stretch>
            <a:fillRect/>
          </a:stretch>
        </p:blipFill>
        <p:spPr>
          <a:xfrm>
            <a:off x="251520" y="1665854"/>
            <a:ext cx="4038600" cy="1808423"/>
          </a:xfrm>
        </p:spPr>
      </p:pic>
      <p:sp>
        <p:nvSpPr>
          <p:cNvPr id="4" name="Content Placeholder 3">
            <a:extLst>
              <a:ext uri="{FF2B5EF4-FFF2-40B4-BE49-F238E27FC236}">
                <a16:creationId xmlns:a16="http://schemas.microsoft.com/office/drawing/2014/main" id="{3EB5971F-DA50-EA1B-EAB3-7E99BA6DE685}"/>
              </a:ext>
            </a:extLst>
          </p:cNvPr>
          <p:cNvSpPr>
            <a:spLocks noGrp="1"/>
          </p:cNvSpPr>
          <p:nvPr>
            <p:ph sz="half" idx="2"/>
          </p:nvPr>
        </p:nvSpPr>
        <p:spPr/>
        <p:txBody>
          <a:bodyPr/>
          <a:lstStyle/>
          <a:p>
            <a:r>
              <a:rPr lang="en-AU" dirty="0"/>
              <a:t>Explanations are </a:t>
            </a:r>
            <a:r>
              <a:rPr lang="en-AU" b="1" dirty="0"/>
              <a:t>Contrastive</a:t>
            </a:r>
          </a:p>
          <a:p>
            <a:r>
              <a:rPr lang="en-AU" dirty="0"/>
              <a:t>Explanations are </a:t>
            </a:r>
            <a:r>
              <a:rPr lang="en-AU" b="1" dirty="0"/>
              <a:t>Selective</a:t>
            </a:r>
          </a:p>
          <a:p>
            <a:r>
              <a:rPr lang="en-AU" dirty="0"/>
              <a:t>Explanations are </a:t>
            </a:r>
            <a:r>
              <a:rPr lang="en-AU" b="1" dirty="0"/>
              <a:t>Socially Contextualised</a:t>
            </a:r>
          </a:p>
          <a:p>
            <a:pPr lvl="1"/>
            <a:r>
              <a:rPr lang="en-AU" dirty="0"/>
              <a:t>moulded by explainer’s and </a:t>
            </a:r>
            <a:r>
              <a:rPr lang="en-AU" dirty="0" err="1"/>
              <a:t>explainee’s</a:t>
            </a:r>
            <a:r>
              <a:rPr lang="en-AU" dirty="0"/>
              <a:t> beliefs</a:t>
            </a:r>
          </a:p>
        </p:txBody>
      </p:sp>
      <p:sp>
        <p:nvSpPr>
          <p:cNvPr id="5" name="Footer Placeholder 4">
            <a:extLst>
              <a:ext uri="{FF2B5EF4-FFF2-40B4-BE49-F238E27FC236}">
                <a16:creationId xmlns:a16="http://schemas.microsoft.com/office/drawing/2014/main" id="{690DFBA5-C758-F69F-21E4-E5572210AE27}"/>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6C018696-7C85-8DA4-22CC-13B371B629C4}"/>
              </a:ext>
            </a:extLst>
          </p:cNvPr>
          <p:cNvSpPr txBox="1"/>
          <p:nvPr/>
        </p:nvSpPr>
        <p:spPr>
          <a:xfrm>
            <a:off x="254450" y="3695308"/>
            <a:ext cx="4035670" cy="430887"/>
          </a:xfrm>
          <a:prstGeom prst="rect">
            <a:avLst/>
          </a:prstGeom>
          <a:noFill/>
        </p:spPr>
        <p:txBody>
          <a:bodyPr wrap="square">
            <a:spAutoFit/>
          </a:bodyPr>
          <a:lstStyle/>
          <a:p>
            <a:r>
              <a:rPr lang="en-AU" sz="1050" b="0" i="0" dirty="0">
                <a:solidFill>
                  <a:srgbClr val="222222"/>
                </a:solidFill>
                <a:effectLst/>
                <a:latin typeface="Arial" panose="020B0604020202020204" pitchFamily="34" charset="0"/>
              </a:rPr>
              <a:t>Miller, Tim. "Explanation in artificial intelligence: Insights from the social sciences." </a:t>
            </a:r>
            <a:r>
              <a:rPr lang="en-AU" sz="1050" b="0" i="1" dirty="0">
                <a:solidFill>
                  <a:srgbClr val="222222"/>
                </a:solidFill>
                <a:effectLst/>
                <a:latin typeface="Arial" panose="020B0604020202020204" pitchFamily="34" charset="0"/>
              </a:rPr>
              <a:t>Artificial intelligence</a:t>
            </a:r>
            <a:r>
              <a:rPr lang="en-AU" sz="1050" b="0" i="0" dirty="0">
                <a:solidFill>
                  <a:srgbClr val="222222"/>
                </a:solidFill>
                <a:effectLst/>
                <a:latin typeface="Arial" panose="020B0604020202020204" pitchFamily="34" charset="0"/>
              </a:rPr>
              <a:t> 267 (2019): 1-38.</a:t>
            </a:r>
            <a:endParaRPr lang="en-AU" sz="1050" dirty="0"/>
          </a:p>
        </p:txBody>
      </p:sp>
    </p:spTree>
    <p:extLst>
      <p:ext uri="{BB962C8B-B14F-4D97-AF65-F5344CB8AC3E}">
        <p14:creationId xmlns:p14="http://schemas.microsoft.com/office/powerpoint/2010/main" val="4069462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C702-26B0-881E-6526-EBBDD05C06C6}"/>
              </a:ext>
            </a:extLst>
          </p:cNvPr>
          <p:cNvSpPr>
            <a:spLocks noGrp="1"/>
          </p:cNvSpPr>
          <p:nvPr>
            <p:ph type="title"/>
          </p:nvPr>
        </p:nvSpPr>
        <p:spPr/>
        <p:txBody>
          <a:bodyPr>
            <a:noAutofit/>
          </a:bodyPr>
          <a:lstStyle/>
          <a:p>
            <a:r>
              <a:rPr lang="en-AU" sz="2800" b="1" dirty="0"/>
              <a:t>HCXAI Principles: Balancing Transparency and Cognitive Load</a:t>
            </a:r>
          </a:p>
        </p:txBody>
      </p:sp>
      <p:sp>
        <p:nvSpPr>
          <p:cNvPr id="3" name="Content Placeholder 2">
            <a:extLst>
              <a:ext uri="{FF2B5EF4-FFF2-40B4-BE49-F238E27FC236}">
                <a16:creationId xmlns:a16="http://schemas.microsoft.com/office/drawing/2014/main" id="{12F4ABC0-E043-8C18-75AF-98EC7131C893}"/>
              </a:ext>
            </a:extLst>
          </p:cNvPr>
          <p:cNvSpPr>
            <a:spLocks noGrp="1"/>
          </p:cNvSpPr>
          <p:nvPr>
            <p:ph sz="half" idx="1"/>
          </p:nvPr>
        </p:nvSpPr>
        <p:spPr/>
        <p:txBody>
          <a:bodyPr/>
          <a:lstStyle/>
          <a:p>
            <a:r>
              <a:rPr lang="en-AU" dirty="0"/>
              <a:t>minimise cognitive load by focusing only on essential information</a:t>
            </a:r>
          </a:p>
        </p:txBody>
      </p:sp>
      <p:sp>
        <p:nvSpPr>
          <p:cNvPr id="4" name="Content Placeholder 3">
            <a:extLst>
              <a:ext uri="{FF2B5EF4-FFF2-40B4-BE49-F238E27FC236}">
                <a16:creationId xmlns:a16="http://schemas.microsoft.com/office/drawing/2014/main" id="{16BF73DC-D57E-69EB-2C82-7D1314BF525B}"/>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CA47DE55-DEC1-A23A-EC88-98D6CEBC62C0}"/>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079218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727F-73A9-3286-5F8D-971554424400}"/>
              </a:ext>
            </a:extLst>
          </p:cNvPr>
          <p:cNvSpPr>
            <a:spLocks noGrp="1"/>
          </p:cNvSpPr>
          <p:nvPr>
            <p:ph type="title"/>
          </p:nvPr>
        </p:nvSpPr>
        <p:spPr/>
        <p:txBody>
          <a:bodyPr>
            <a:normAutofit/>
          </a:bodyPr>
          <a:lstStyle/>
          <a:p>
            <a:r>
              <a:rPr lang="en-AU" sz="3200" b="1" dirty="0"/>
              <a:t>HCXAI Principles: Evaluation of Explanations</a:t>
            </a:r>
          </a:p>
        </p:txBody>
      </p:sp>
      <p:sp>
        <p:nvSpPr>
          <p:cNvPr id="3" name="Content Placeholder 2">
            <a:extLst>
              <a:ext uri="{FF2B5EF4-FFF2-40B4-BE49-F238E27FC236}">
                <a16:creationId xmlns:a16="http://schemas.microsoft.com/office/drawing/2014/main" id="{005170E9-8777-E3B1-665D-234161F42014}"/>
              </a:ext>
            </a:extLst>
          </p:cNvPr>
          <p:cNvSpPr>
            <a:spLocks noGrp="1"/>
          </p:cNvSpPr>
          <p:nvPr>
            <p:ph sz="half" idx="1"/>
          </p:nvPr>
        </p:nvSpPr>
        <p:spPr/>
        <p:txBody>
          <a:bodyPr/>
          <a:lstStyle/>
          <a:p>
            <a:r>
              <a:rPr lang="en-AU" dirty="0"/>
              <a:t>Technical vs user study</a:t>
            </a:r>
          </a:p>
          <a:p>
            <a:r>
              <a:rPr lang="en-AU" dirty="0"/>
              <a:t>user trust, usability, and task outcomes</a:t>
            </a:r>
          </a:p>
        </p:txBody>
      </p:sp>
      <p:sp>
        <p:nvSpPr>
          <p:cNvPr id="4" name="Content Placeholder 3">
            <a:extLst>
              <a:ext uri="{FF2B5EF4-FFF2-40B4-BE49-F238E27FC236}">
                <a16:creationId xmlns:a16="http://schemas.microsoft.com/office/drawing/2014/main" id="{2768F30F-F6F0-2AF4-92EF-D2F49C48F77F}"/>
              </a:ext>
            </a:extLst>
          </p:cNvPr>
          <p:cNvSpPr>
            <a:spLocks noGrp="1"/>
          </p:cNvSpPr>
          <p:nvPr>
            <p:ph sz="half" idx="2"/>
          </p:nvPr>
        </p:nvSpPr>
        <p:spPr/>
        <p:txBody>
          <a:bodyPr/>
          <a:lstStyle/>
          <a:p>
            <a:r>
              <a:rPr lang="en-AU" dirty="0"/>
              <a:t>both objective and subjective criteria, like perceived usefulness and understandability</a:t>
            </a:r>
          </a:p>
        </p:txBody>
      </p:sp>
      <p:sp>
        <p:nvSpPr>
          <p:cNvPr id="5" name="Footer Placeholder 4">
            <a:extLst>
              <a:ext uri="{FF2B5EF4-FFF2-40B4-BE49-F238E27FC236}">
                <a16:creationId xmlns:a16="http://schemas.microsoft.com/office/drawing/2014/main" id="{7BF3E2A3-6958-28A8-BDC4-D6639CE831DB}"/>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492248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3A743-A9CA-8A09-0D39-422AE1DE4782}"/>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9E20B2F8-68EA-0285-E58A-2AC57E830BF2}"/>
              </a:ext>
            </a:extLst>
          </p:cNvPr>
          <p:cNvSpPr txBox="1">
            <a:spLocks noGrp="1"/>
          </p:cNvSpPr>
          <p:nvPr>
            <p:ph type="title"/>
          </p:nvPr>
        </p:nvSpPr>
        <p:spPr>
          <a:xfrm>
            <a:off x="662789" y="818212"/>
            <a:ext cx="7818421" cy="991647"/>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4: Designing for User Engagement and Control</a:t>
            </a:r>
            <a:endParaRPr lang="en-AU" sz="3200" b="1" dirty="0">
              <a:solidFill>
                <a:schemeClr val="tx1"/>
              </a:solidFill>
            </a:endParaRPr>
          </a:p>
        </p:txBody>
      </p:sp>
    </p:spTree>
    <p:extLst>
      <p:ext uri="{BB962C8B-B14F-4D97-AF65-F5344CB8AC3E}">
        <p14:creationId xmlns:p14="http://schemas.microsoft.com/office/powerpoint/2010/main" val="2469950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889A6-2204-889F-B2DE-BA5E4AF204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B99AED5-1BF5-56A2-B988-C34321EC294A}"/>
              </a:ext>
            </a:extLst>
          </p:cNvPr>
          <p:cNvSpPr>
            <a:spLocks noGrp="1"/>
          </p:cNvSpPr>
          <p:nvPr>
            <p:ph type="title"/>
          </p:nvPr>
        </p:nvSpPr>
        <p:spPr/>
        <p:txBody>
          <a:bodyPr>
            <a:normAutofit/>
          </a:bodyPr>
          <a:lstStyle/>
          <a:p>
            <a:r>
              <a:rPr lang="en-AU" sz="3200" b="1" dirty="0"/>
              <a:t>HCXAI: Start by understanding user needs</a:t>
            </a:r>
          </a:p>
        </p:txBody>
      </p:sp>
      <p:sp>
        <p:nvSpPr>
          <p:cNvPr id="8" name="Content Placeholder 7">
            <a:extLst>
              <a:ext uri="{FF2B5EF4-FFF2-40B4-BE49-F238E27FC236}">
                <a16:creationId xmlns:a16="http://schemas.microsoft.com/office/drawing/2014/main" id="{75CAF72F-16B1-4BB2-9FFE-F65C457DCC32}"/>
              </a:ext>
            </a:extLst>
          </p:cNvPr>
          <p:cNvSpPr>
            <a:spLocks noGrp="1"/>
          </p:cNvSpPr>
          <p:nvPr>
            <p:ph sz="half" idx="2"/>
          </p:nvPr>
        </p:nvSpPr>
        <p:spPr>
          <a:xfrm>
            <a:off x="359777" y="1736722"/>
            <a:ext cx="3131637" cy="1769528"/>
          </a:xfrm>
        </p:spPr>
        <p:txBody>
          <a:bodyPr>
            <a:normAutofit/>
          </a:bodyPr>
          <a:lstStyle/>
          <a:p>
            <a:r>
              <a:rPr lang="en-AU" sz="1400" dirty="0"/>
              <a:t>A question bank representing user needs for explainability, grounded in the types of questions users typically ask.</a:t>
            </a:r>
          </a:p>
          <a:p>
            <a:r>
              <a:rPr lang="en-AU" sz="1400" dirty="0"/>
              <a:t>Effective AI explanations may need to be interactive, evolving in response to user engagement, and adapting to different levels of user understanding.</a:t>
            </a:r>
            <a:endParaRPr lang="en-AU" sz="1600" dirty="0"/>
          </a:p>
        </p:txBody>
      </p:sp>
      <p:sp>
        <p:nvSpPr>
          <p:cNvPr id="14" name="Footer Placeholder 13">
            <a:extLst>
              <a:ext uri="{FF2B5EF4-FFF2-40B4-BE49-F238E27FC236}">
                <a16:creationId xmlns:a16="http://schemas.microsoft.com/office/drawing/2014/main" id="{279FD634-49A5-353B-5F5C-79D360519698}"/>
              </a:ext>
            </a:extLst>
          </p:cNvPr>
          <p:cNvSpPr>
            <a:spLocks noGrp="1"/>
          </p:cNvSpPr>
          <p:nvPr>
            <p:ph type="ftr" sz="quarter" idx="10"/>
          </p:nvPr>
        </p:nvSpPr>
        <p:spPr/>
        <p:txBody>
          <a:bodyPr/>
          <a:lstStyle/>
          <a:p>
            <a:endParaRPr lang="en-AU" dirty="0"/>
          </a:p>
        </p:txBody>
      </p:sp>
      <p:sp>
        <p:nvSpPr>
          <p:cNvPr id="4" name="TextBox 3">
            <a:extLst>
              <a:ext uri="{FF2B5EF4-FFF2-40B4-BE49-F238E27FC236}">
                <a16:creationId xmlns:a16="http://schemas.microsoft.com/office/drawing/2014/main" id="{A04728F8-7325-BE8C-6954-763843651969}"/>
              </a:ext>
            </a:extLst>
          </p:cNvPr>
          <p:cNvSpPr txBox="1"/>
          <p:nvPr/>
        </p:nvSpPr>
        <p:spPr>
          <a:xfrm>
            <a:off x="453525" y="3799835"/>
            <a:ext cx="3037889" cy="784830"/>
          </a:xfrm>
          <a:prstGeom prst="rect">
            <a:avLst/>
          </a:prstGeom>
          <a:noFill/>
        </p:spPr>
        <p:txBody>
          <a:bodyPr wrap="square">
            <a:spAutoFit/>
          </a:bodyPr>
          <a:lstStyle/>
          <a:p>
            <a:r>
              <a:rPr lang="en-AU" sz="900" b="0" i="0" dirty="0">
                <a:solidFill>
                  <a:srgbClr val="222222"/>
                </a:solidFill>
                <a:effectLst/>
                <a:latin typeface="Arial" panose="020B0604020202020204" pitchFamily="34" charset="0"/>
              </a:rPr>
              <a:t>Liao, Q. Vera, Daniel Gruen, and Sarah Miller. "Questioning the AI: informing design practices for explainable AI user experiences." Proceedings of the 2020 CHI conference on human factors in computing systems. 2020.</a:t>
            </a:r>
            <a:endParaRPr lang="en-AU" sz="900" dirty="0"/>
          </a:p>
        </p:txBody>
      </p:sp>
      <p:pic>
        <p:nvPicPr>
          <p:cNvPr id="7" name="Content Placeholder 6">
            <a:extLst>
              <a:ext uri="{FF2B5EF4-FFF2-40B4-BE49-F238E27FC236}">
                <a16:creationId xmlns:a16="http://schemas.microsoft.com/office/drawing/2014/main" id="{669D83F8-F71D-F669-391A-1D41B927896A}"/>
              </a:ext>
            </a:extLst>
          </p:cNvPr>
          <p:cNvPicPr>
            <a:picLocks noGrp="1" noChangeAspect="1"/>
          </p:cNvPicPr>
          <p:nvPr>
            <p:ph sz="half" idx="1"/>
          </p:nvPr>
        </p:nvPicPr>
        <p:blipFill>
          <a:blip r:embed="rId3"/>
          <a:srcRect t="26806"/>
          <a:stretch/>
        </p:blipFill>
        <p:spPr>
          <a:xfrm>
            <a:off x="4225993" y="1276986"/>
            <a:ext cx="4248045" cy="919472"/>
          </a:xfrm>
        </p:spPr>
      </p:pic>
      <p:pic>
        <p:nvPicPr>
          <p:cNvPr id="10" name="Picture 9">
            <a:extLst>
              <a:ext uri="{FF2B5EF4-FFF2-40B4-BE49-F238E27FC236}">
                <a16:creationId xmlns:a16="http://schemas.microsoft.com/office/drawing/2014/main" id="{69AE2A38-3C2E-0D00-EE2B-12CA7A8C34CF}"/>
              </a:ext>
            </a:extLst>
          </p:cNvPr>
          <p:cNvPicPr>
            <a:picLocks noChangeAspect="1"/>
          </p:cNvPicPr>
          <p:nvPr/>
        </p:nvPicPr>
        <p:blipFill>
          <a:blip r:embed="rId4"/>
          <a:srcRect b="5740"/>
          <a:stretch/>
        </p:blipFill>
        <p:spPr>
          <a:xfrm>
            <a:off x="3807553" y="2147686"/>
            <a:ext cx="5084927" cy="2617917"/>
          </a:xfrm>
          <a:prstGeom prst="rect">
            <a:avLst/>
          </a:prstGeom>
        </p:spPr>
      </p:pic>
    </p:spTree>
    <p:extLst>
      <p:ext uri="{BB962C8B-B14F-4D97-AF65-F5344CB8AC3E}">
        <p14:creationId xmlns:p14="http://schemas.microsoft.com/office/powerpoint/2010/main" val="1590035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A033-717E-F73E-E6D6-AE349D652B08}"/>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F4C90FC-A5DB-6573-7708-357C24460B31}"/>
              </a:ext>
            </a:extLst>
          </p:cNvPr>
          <p:cNvSpPr>
            <a:spLocks noGrp="1"/>
          </p:cNvSpPr>
          <p:nvPr>
            <p:ph type="title"/>
          </p:nvPr>
        </p:nvSpPr>
        <p:spPr/>
        <p:txBody>
          <a:bodyPr>
            <a:noAutofit/>
          </a:bodyPr>
          <a:lstStyle/>
          <a:p>
            <a:r>
              <a:rPr lang="en-AU" sz="2000" b="1" dirty="0"/>
              <a:t>HCXAI: Map user questions to existing methods (iteratively refine through evaluation)</a:t>
            </a:r>
            <a:endParaRPr lang="en-AU" sz="2000" dirty="0"/>
          </a:p>
        </p:txBody>
      </p:sp>
      <p:sp>
        <p:nvSpPr>
          <p:cNvPr id="23" name="Content Placeholder 22">
            <a:extLst>
              <a:ext uri="{FF2B5EF4-FFF2-40B4-BE49-F238E27FC236}">
                <a16:creationId xmlns:a16="http://schemas.microsoft.com/office/drawing/2014/main" id="{62E0ED4D-BB56-DD8A-C8FB-A3BE4AE8F09F}"/>
              </a:ext>
            </a:extLst>
          </p:cNvPr>
          <p:cNvSpPr>
            <a:spLocks noGrp="1"/>
          </p:cNvSpPr>
          <p:nvPr>
            <p:ph sz="half" idx="2"/>
          </p:nvPr>
        </p:nvSpPr>
        <p:spPr/>
        <p:txBody>
          <a:bodyPr/>
          <a:lstStyle/>
          <a:p>
            <a:endParaRPr lang="en-AU"/>
          </a:p>
        </p:txBody>
      </p:sp>
      <p:pic>
        <p:nvPicPr>
          <p:cNvPr id="24" name="Content Placeholder 20">
            <a:extLst>
              <a:ext uri="{FF2B5EF4-FFF2-40B4-BE49-F238E27FC236}">
                <a16:creationId xmlns:a16="http://schemas.microsoft.com/office/drawing/2014/main" id="{FC93A23E-4A7F-02EF-3415-97A1D0EDFB94}"/>
              </a:ext>
            </a:extLst>
          </p:cNvPr>
          <p:cNvPicPr>
            <a:picLocks noGrp="1" noChangeAspect="1"/>
          </p:cNvPicPr>
          <p:nvPr>
            <p:ph sz="half" idx="1"/>
          </p:nvPr>
        </p:nvPicPr>
        <p:blipFill>
          <a:blip r:embed="rId3"/>
          <a:stretch>
            <a:fillRect/>
          </a:stretch>
        </p:blipFill>
        <p:spPr>
          <a:xfrm>
            <a:off x="251520" y="1444823"/>
            <a:ext cx="4038600" cy="2833737"/>
          </a:xfrm>
        </p:spPr>
      </p:pic>
    </p:spTree>
    <p:extLst>
      <p:ext uri="{BB962C8B-B14F-4D97-AF65-F5344CB8AC3E}">
        <p14:creationId xmlns:p14="http://schemas.microsoft.com/office/powerpoint/2010/main" val="708742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6957A-E229-C8C1-E3B1-70DB3B97F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8C8D7-0650-219F-64DA-B70B3C14EB7C}"/>
              </a:ext>
            </a:extLst>
          </p:cNvPr>
          <p:cNvSpPr>
            <a:spLocks noGrp="1"/>
          </p:cNvSpPr>
          <p:nvPr>
            <p:ph type="title"/>
          </p:nvPr>
        </p:nvSpPr>
        <p:spPr/>
        <p:txBody>
          <a:bodyPr>
            <a:normAutofit/>
          </a:bodyPr>
          <a:lstStyle/>
          <a:p>
            <a:r>
              <a:rPr lang="en-AU" sz="3200" b="1" dirty="0"/>
              <a:t>HCXAI: Explanations are contrastive</a:t>
            </a:r>
            <a:endParaRPr lang="en-AU" sz="3200" dirty="0"/>
          </a:p>
        </p:txBody>
      </p:sp>
      <p:pic>
        <p:nvPicPr>
          <p:cNvPr id="7" name="Content Placeholder 6">
            <a:extLst>
              <a:ext uri="{FF2B5EF4-FFF2-40B4-BE49-F238E27FC236}">
                <a16:creationId xmlns:a16="http://schemas.microsoft.com/office/drawing/2014/main" id="{3A70C258-73C0-CF52-DEF0-9F01A03D488E}"/>
              </a:ext>
            </a:extLst>
          </p:cNvPr>
          <p:cNvPicPr>
            <a:picLocks noGrp="1" noChangeAspect="1"/>
          </p:cNvPicPr>
          <p:nvPr>
            <p:ph sz="half" idx="1"/>
          </p:nvPr>
        </p:nvPicPr>
        <p:blipFill>
          <a:blip r:embed="rId2"/>
          <a:stretch>
            <a:fillRect/>
          </a:stretch>
        </p:blipFill>
        <p:spPr>
          <a:xfrm>
            <a:off x="251520" y="1665854"/>
            <a:ext cx="4038600" cy="1808423"/>
          </a:xfrm>
        </p:spPr>
      </p:pic>
      <p:sp>
        <p:nvSpPr>
          <p:cNvPr id="4" name="Content Placeholder 3">
            <a:extLst>
              <a:ext uri="{FF2B5EF4-FFF2-40B4-BE49-F238E27FC236}">
                <a16:creationId xmlns:a16="http://schemas.microsoft.com/office/drawing/2014/main" id="{46F1C9D3-423D-B27F-E522-BFC1E06D5799}"/>
              </a:ext>
            </a:extLst>
          </p:cNvPr>
          <p:cNvSpPr>
            <a:spLocks noGrp="1"/>
          </p:cNvSpPr>
          <p:nvPr>
            <p:ph sz="half" idx="2"/>
          </p:nvPr>
        </p:nvSpPr>
        <p:spPr/>
        <p:txBody>
          <a:bodyPr/>
          <a:lstStyle/>
          <a:p>
            <a:r>
              <a:rPr lang="en-AU" dirty="0"/>
              <a:t>Explanations are </a:t>
            </a:r>
            <a:r>
              <a:rPr lang="en-AU" b="1" dirty="0"/>
              <a:t>Contrastive</a:t>
            </a:r>
          </a:p>
          <a:p>
            <a:r>
              <a:rPr lang="en-AU" dirty="0"/>
              <a:t>Explanations are </a:t>
            </a:r>
            <a:r>
              <a:rPr lang="en-AU" b="1" dirty="0"/>
              <a:t>Selective</a:t>
            </a:r>
          </a:p>
          <a:p>
            <a:r>
              <a:rPr lang="en-AU" dirty="0"/>
              <a:t>Explanations are </a:t>
            </a:r>
            <a:r>
              <a:rPr lang="en-AU" b="1" dirty="0"/>
              <a:t>Socially Contextualised</a:t>
            </a:r>
          </a:p>
          <a:p>
            <a:pPr lvl="1"/>
            <a:r>
              <a:rPr lang="en-AU" dirty="0"/>
              <a:t>moulded by explainer’s and </a:t>
            </a:r>
            <a:r>
              <a:rPr lang="en-AU" dirty="0" err="1"/>
              <a:t>explainee’s</a:t>
            </a:r>
            <a:r>
              <a:rPr lang="en-AU" dirty="0"/>
              <a:t> beliefs</a:t>
            </a:r>
          </a:p>
        </p:txBody>
      </p:sp>
      <p:sp>
        <p:nvSpPr>
          <p:cNvPr id="5" name="Footer Placeholder 4">
            <a:extLst>
              <a:ext uri="{FF2B5EF4-FFF2-40B4-BE49-F238E27FC236}">
                <a16:creationId xmlns:a16="http://schemas.microsoft.com/office/drawing/2014/main" id="{E8BF9332-A8AD-6B12-7DEC-C8B8E950EC0B}"/>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2D3195F3-E07F-F0A2-FF62-1203DE8C20A1}"/>
              </a:ext>
            </a:extLst>
          </p:cNvPr>
          <p:cNvSpPr txBox="1"/>
          <p:nvPr/>
        </p:nvSpPr>
        <p:spPr>
          <a:xfrm>
            <a:off x="254450" y="3695308"/>
            <a:ext cx="4035670" cy="430887"/>
          </a:xfrm>
          <a:prstGeom prst="rect">
            <a:avLst/>
          </a:prstGeom>
          <a:noFill/>
        </p:spPr>
        <p:txBody>
          <a:bodyPr wrap="square">
            <a:spAutoFit/>
          </a:bodyPr>
          <a:lstStyle/>
          <a:p>
            <a:r>
              <a:rPr lang="en-AU" sz="1050" b="0" i="0" dirty="0">
                <a:solidFill>
                  <a:srgbClr val="222222"/>
                </a:solidFill>
                <a:effectLst/>
                <a:latin typeface="Arial" panose="020B0604020202020204" pitchFamily="34" charset="0"/>
              </a:rPr>
              <a:t>Miller, Tim. "Explanation in artificial intelligence: Insights from the social sciences." </a:t>
            </a:r>
            <a:r>
              <a:rPr lang="en-AU" sz="1050" b="0" i="1" dirty="0">
                <a:solidFill>
                  <a:srgbClr val="222222"/>
                </a:solidFill>
                <a:effectLst/>
                <a:latin typeface="Arial" panose="020B0604020202020204" pitchFamily="34" charset="0"/>
              </a:rPr>
              <a:t>Artificial intelligence</a:t>
            </a:r>
            <a:r>
              <a:rPr lang="en-AU" sz="1050" b="0" i="0" dirty="0">
                <a:solidFill>
                  <a:srgbClr val="222222"/>
                </a:solidFill>
                <a:effectLst/>
                <a:latin typeface="Arial" panose="020B0604020202020204" pitchFamily="34" charset="0"/>
              </a:rPr>
              <a:t> 267 (2019): 1-38.</a:t>
            </a:r>
            <a:endParaRPr lang="en-AU" sz="1050" dirty="0"/>
          </a:p>
        </p:txBody>
      </p:sp>
    </p:spTree>
    <p:extLst>
      <p:ext uri="{BB962C8B-B14F-4D97-AF65-F5344CB8AC3E}">
        <p14:creationId xmlns:p14="http://schemas.microsoft.com/office/powerpoint/2010/main" val="163572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F7E4-0EF8-0A56-7C3E-02026D82D1E8}"/>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72676B84-4C50-8B2C-7552-F4026695A7FC}"/>
              </a:ext>
            </a:extLst>
          </p:cNvPr>
          <p:cNvSpPr txBox="1">
            <a:spLocks noGrp="1"/>
          </p:cNvSpPr>
          <p:nvPr>
            <p:ph type="title"/>
          </p:nvPr>
        </p:nvSpPr>
        <p:spPr>
          <a:xfrm>
            <a:off x="494572" y="975724"/>
            <a:ext cx="7058372" cy="399011"/>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EXPLANATIONS</a:t>
            </a:r>
            <a:endParaRPr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6" name="object 6">
            <a:extLst>
              <a:ext uri="{FF2B5EF4-FFF2-40B4-BE49-F238E27FC236}">
                <a16:creationId xmlns:a16="http://schemas.microsoft.com/office/drawing/2014/main" id="{58E39431-B30F-E9A1-58BD-DDAF993A92DD}"/>
              </a:ext>
            </a:extLst>
          </p:cNvPr>
          <p:cNvSpPr txBox="1"/>
          <p:nvPr/>
        </p:nvSpPr>
        <p:spPr>
          <a:xfrm>
            <a:off x="494572" y="1930022"/>
            <a:ext cx="5469273" cy="1279451"/>
          </a:xfrm>
          <a:prstGeom prst="rect">
            <a:avLst/>
          </a:prstGeom>
        </p:spPr>
        <p:txBody>
          <a:bodyPr vert="horz" wrap="square" lIns="0" tIns="5776" rIns="0" bIns="0" rtlCol="0">
            <a:spAutoFit/>
          </a:bodyPr>
          <a:lstStyle/>
          <a:p>
            <a:pPr marL="5776" marR="2310">
              <a:lnSpc>
                <a:spcPct val="108300"/>
              </a:lnSpc>
              <a:spcBef>
                <a:spcPts val="45"/>
              </a:spcBef>
            </a:pPr>
            <a:r>
              <a:rPr sz="1501" i="1" spc="-41" dirty="0">
                <a:latin typeface="Source Sans Pro Light" panose="020B0403030403020204" pitchFamily="34" charset="0"/>
                <a:ea typeface="Source Sans Pro Light" panose="020B0403030403020204" pitchFamily="34" charset="0"/>
                <a:cs typeface="SourceSansPro-LightItalic"/>
              </a:rPr>
              <a:t>“</a:t>
            </a:r>
            <a:r>
              <a:rPr lang="en-US" sz="1546" i="1" dirty="0">
                <a:latin typeface="Source Sans Pro" panose="020B0503030403020204" pitchFamily="34" charset="0"/>
                <a:ea typeface="Source Sans Pro" panose="020B0503030403020204" pitchFamily="34" charset="0"/>
              </a:rPr>
              <a:t>The key insight is to </a:t>
            </a:r>
            <a:r>
              <a:rPr lang="en-US" sz="1546" i="1" dirty="0" err="1">
                <a:latin typeface="Source Sans Pro" panose="020B0503030403020204" pitchFamily="34" charset="0"/>
                <a:ea typeface="Source Sans Pro" panose="020B0503030403020204" pitchFamily="34" charset="0"/>
              </a:rPr>
              <a:t>recognise</a:t>
            </a:r>
            <a:r>
              <a:rPr lang="en-US" sz="1546" i="1" dirty="0">
                <a:latin typeface="Source Sans Pro" panose="020B0503030403020204" pitchFamily="34" charset="0"/>
                <a:ea typeface="Source Sans Pro" panose="020B0503030403020204" pitchFamily="34" charset="0"/>
              </a:rPr>
              <a:t> that one does not explain events per se, but that one explains why the puzzling event occurred in the target cases but not in some counterfactual contrast case</a:t>
            </a:r>
            <a:r>
              <a:rPr sz="1501" i="1" spc="-2" dirty="0">
                <a:latin typeface="Source Sans Pro Light" panose="020B0403030403020204" pitchFamily="34" charset="0"/>
                <a:ea typeface="Source Sans Pro Light" panose="020B0403030403020204" pitchFamily="34" charset="0"/>
                <a:cs typeface="SourceSansPro-LightItalic"/>
              </a:rPr>
              <a:t>”</a:t>
            </a:r>
            <a:endParaRPr sz="1501" i="1" dirty="0">
              <a:latin typeface="Source Sans Pro Light" panose="020B0403030403020204" pitchFamily="34" charset="0"/>
              <a:ea typeface="Source Sans Pro Light" panose="020B0403030403020204" pitchFamily="34" charset="0"/>
              <a:cs typeface="SourceSansPro-LightItalic"/>
            </a:endParaRPr>
          </a:p>
          <a:p>
            <a:pPr marL="5776">
              <a:spcBef>
                <a:spcPts val="1285"/>
              </a:spcBef>
            </a:pPr>
            <a:r>
              <a:rPr lang="en-AU" sz="1092" b="1" spc="5" dirty="0">
                <a:latin typeface="Source Sans Pro SemiBold" panose="020B0503030403020204" pitchFamily="34" charset="0"/>
                <a:ea typeface="Source Sans Pro SemiBold" panose="020B0503030403020204" pitchFamily="34" charset="0"/>
                <a:cs typeface="SourceSansPro-SemiBold"/>
              </a:rPr>
              <a:t>DENIS HILTON: CONVERSATIONAL PROCESSES AND CAUSAL EXPLANATION, PSYCHOLOGICAL BULLETIN. 107(11):65-81, </a:t>
            </a:r>
            <a:r>
              <a:rPr sz="1092" b="1" spc="5" dirty="0">
                <a:latin typeface="Source Sans Pro SemiBold" panose="020B0503030403020204" pitchFamily="34" charset="0"/>
                <a:ea typeface="Source Sans Pro SemiBold" panose="020B0503030403020204" pitchFamily="34" charset="0"/>
                <a:cs typeface="SourceSansPro-SemiBold"/>
              </a:rPr>
              <a:t>(19</a:t>
            </a:r>
            <a:r>
              <a:rPr lang="en-AU" sz="1092" b="1" spc="5" dirty="0">
                <a:latin typeface="Source Sans Pro SemiBold" panose="020B0503030403020204" pitchFamily="34" charset="0"/>
                <a:ea typeface="Source Sans Pro SemiBold" panose="020B0503030403020204" pitchFamily="34" charset="0"/>
                <a:cs typeface="SourceSansPro-SemiBold"/>
              </a:rPr>
              <a:t>90</a:t>
            </a:r>
            <a:r>
              <a:rPr sz="1092" b="1" spc="5" dirty="0">
                <a:latin typeface="Source Sans Pro SemiBold" panose="020B0503030403020204" pitchFamily="34" charset="0"/>
                <a:ea typeface="Source Sans Pro SemiBold" panose="020B0503030403020204" pitchFamily="34" charset="0"/>
                <a:cs typeface="SourceSansPro-SemiBold"/>
              </a:rPr>
              <a:t>)</a:t>
            </a:r>
            <a:endParaRPr sz="1092" b="1" dirty="0">
              <a:latin typeface="Source Sans Pro SemiBold" panose="020B0503030403020204" pitchFamily="34" charset="0"/>
              <a:ea typeface="Source Sans Pro SemiBold" panose="020B0503030403020204" pitchFamily="34" charset="0"/>
              <a:cs typeface="SourceSansPro-SemiBold"/>
            </a:endParaRPr>
          </a:p>
        </p:txBody>
      </p:sp>
      <p:sp>
        <p:nvSpPr>
          <p:cNvPr id="7" name="object 7">
            <a:extLst>
              <a:ext uri="{FF2B5EF4-FFF2-40B4-BE49-F238E27FC236}">
                <a16:creationId xmlns:a16="http://schemas.microsoft.com/office/drawing/2014/main" id="{2B7C1DFA-3ADB-7292-DD4C-ABE3F1ED2B4D}"/>
              </a:ext>
            </a:extLst>
          </p:cNvPr>
          <p:cNvSpPr/>
          <p:nvPr/>
        </p:nvSpPr>
        <p:spPr>
          <a:xfrm>
            <a:off x="498443" y="2733483"/>
            <a:ext cx="4345261" cy="0"/>
          </a:xfrm>
          <a:custGeom>
            <a:avLst/>
            <a:gdLst/>
            <a:ahLst/>
            <a:cxnLst/>
            <a:rect l="l" t="t" r="r" b="b"/>
            <a:pathLst>
              <a:path w="9554210">
                <a:moveTo>
                  <a:pt x="0" y="0"/>
                </a:moveTo>
                <a:lnTo>
                  <a:pt x="9553635" y="0"/>
                </a:lnTo>
              </a:path>
            </a:pathLst>
          </a:custGeom>
          <a:ln w="10470">
            <a:solidFill>
              <a:srgbClr val="44C3CF"/>
            </a:solidFill>
          </a:ln>
        </p:spPr>
        <p:txBody>
          <a:bodyPr wrap="square" lIns="0" tIns="0" rIns="0" bIns="0" rtlCol="0"/>
          <a:lstStyle/>
          <a:p>
            <a:endParaRPr sz="819"/>
          </a:p>
        </p:txBody>
      </p:sp>
      <p:pic>
        <p:nvPicPr>
          <p:cNvPr id="1026" name="Picture 2">
            <a:extLst>
              <a:ext uri="{FF2B5EF4-FFF2-40B4-BE49-F238E27FC236}">
                <a16:creationId xmlns:a16="http://schemas.microsoft.com/office/drawing/2014/main" id="{822D1FCB-0785-7C25-6C53-CC129A3E7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334" y="1218458"/>
            <a:ext cx="2706223" cy="2706223"/>
          </a:xfrm>
          <a:prstGeom prst="ellipse">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4D73B1E-93A8-BA98-2032-F31F5579433C}"/>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73724950"/>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1AD35-0FD6-AE08-44FB-19221FFFE96E}"/>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17315B0F-A0EC-8161-FB34-6664C2A3DC7F}"/>
              </a:ext>
            </a:extLst>
          </p:cNvPr>
          <p:cNvSpPr txBox="1">
            <a:spLocks noGrp="1"/>
          </p:cNvSpPr>
          <p:nvPr>
            <p:ph type="title"/>
          </p:nvPr>
        </p:nvSpPr>
        <p:spPr>
          <a:xfrm>
            <a:off x="1224530" y="764162"/>
            <a:ext cx="8173940" cy="647219"/>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a:t>
            </a:r>
            <a:br>
              <a:rPr lang="en-AU" spc="130" dirty="0">
                <a:solidFill>
                  <a:schemeClr val="tx1"/>
                </a:solidFill>
                <a:latin typeface="Source Sans Pro SemiBold" panose="020B0503030403020204" pitchFamily="34" charset="0"/>
                <a:ea typeface="Source Sans Pro SemiBold" panose="020B0503030403020204" pitchFamily="34" charset="0"/>
              </a:rPr>
            </a:br>
            <a:r>
              <a:rPr lang="en-AU" sz="1819" spc="130" dirty="0">
                <a:solidFill>
                  <a:schemeClr val="tx1"/>
                </a:solidFill>
                <a:latin typeface="Source Sans Pro SemiBold" panose="020B0503030403020204" pitchFamily="34" charset="0"/>
                <a:ea typeface="Source Sans Pro SemiBold" panose="020B0503030403020204" pitchFamily="34" charset="0"/>
              </a:rPr>
              <a:t>THE DIFFERENCE CONDITION</a:t>
            </a:r>
            <a:endParaRPr sz="1819" spc="-227" dirty="0">
              <a:solidFill>
                <a:schemeClr val="tx1"/>
              </a:solidFill>
              <a:latin typeface="Source Sans Pro SemiBold" panose="020B0503030403020204" pitchFamily="34" charset="0"/>
              <a:ea typeface="Source Sans Pro SemiBold" panose="020B0503030403020204" pitchFamily="34" charset="0"/>
            </a:endParaRPr>
          </a:p>
        </p:txBody>
      </p:sp>
      <p:cxnSp>
        <p:nvCxnSpPr>
          <p:cNvPr id="10" name="Straight Connector 9">
            <a:extLst>
              <a:ext uri="{FF2B5EF4-FFF2-40B4-BE49-F238E27FC236}">
                <a16:creationId xmlns:a16="http://schemas.microsoft.com/office/drawing/2014/main" id="{68455BBA-D60D-FF49-B43B-954533C088EA}"/>
              </a:ext>
            </a:extLst>
          </p:cNvPr>
          <p:cNvCxnSpPr>
            <a:cxnSpLocks/>
          </p:cNvCxnSpPr>
          <p:nvPr/>
        </p:nvCxnSpPr>
        <p:spPr>
          <a:xfrm>
            <a:off x="494572" y="2217792"/>
            <a:ext cx="5755381" cy="477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bject 4">
            <a:extLst>
              <a:ext uri="{FF2B5EF4-FFF2-40B4-BE49-F238E27FC236}">
                <a16:creationId xmlns:a16="http://schemas.microsoft.com/office/drawing/2014/main" id="{BBB0275F-2CB1-32BF-50BB-23C7367857C9}"/>
              </a:ext>
            </a:extLst>
          </p:cNvPr>
          <p:cNvSpPr txBox="1"/>
          <p:nvPr/>
        </p:nvSpPr>
        <p:spPr>
          <a:xfrm>
            <a:off x="589199" y="1839055"/>
            <a:ext cx="524159"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Type</a:t>
            </a:r>
            <a:endParaRPr sz="1819" b="1" dirty="0">
              <a:latin typeface="Source Sans Pro" panose="020B0503030403020204" pitchFamily="34" charset="0"/>
              <a:ea typeface="Source Sans Pro" panose="020B0503030403020204" pitchFamily="34" charset="0"/>
              <a:cs typeface="SourceSansPro-Light"/>
            </a:endParaRPr>
          </a:p>
        </p:txBody>
      </p:sp>
      <p:sp>
        <p:nvSpPr>
          <p:cNvPr id="12" name="object 4">
            <a:extLst>
              <a:ext uri="{FF2B5EF4-FFF2-40B4-BE49-F238E27FC236}">
                <a16:creationId xmlns:a16="http://schemas.microsoft.com/office/drawing/2014/main" id="{96DAE08B-BEBE-A928-EB0B-4ECBACFBA94F}"/>
              </a:ext>
            </a:extLst>
          </p:cNvPr>
          <p:cNvSpPr txBox="1"/>
          <p:nvPr/>
        </p:nvSpPr>
        <p:spPr>
          <a:xfrm>
            <a:off x="1382871" y="1839055"/>
            <a:ext cx="524159" cy="285489"/>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Legs</a:t>
            </a:r>
            <a:endParaRPr sz="1819" b="1" dirty="0">
              <a:latin typeface="Source Sans Pro" panose="020B0503030403020204" pitchFamily="34" charset="0"/>
              <a:ea typeface="Source Sans Pro" panose="020B0503030403020204" pitchFamily="34" charset="0"/>
              <a:cs typeface="SourceSansPro-Light"/>
            </a:endParaRPr>
          </a:p>
        </p:txBody>
      </p:sp>
      <p:sp>
        <p:nvSpPr>
          <p:cNvPr id="13" name="object 4">
            <a:extLst>
              <a:ext uri="{FF2B5EF4-FFF2-40B4-BE49-F238E27FC236}">
                <a16:creationId xmlns:a16="http://schemas.microsoft.com/office/drawing/2014/main" id="{B28C6A09-06CB-078C-6992-9157CEAEDB02}"/>
              </a:ext>
            </a:extLst>
          </p:cNvPr>
          <p:cNvSpPr txBox="1"/>
          <p:nvPr/>
        </p:nvSpPr>
        <p:spPr>
          <a:xfrm>
            <a:off x="2184429" y="1839055"/>
            <a:ext cx="84353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Stinger</a:t>
            </a:r>
            <a:endParaRPr sz="1819" b="1" dirty="0">
              <a:latin typeface="Source Sans Pro" panose="020B0503030403020204" pitchFamily="34" charset="0"/>
              <a:ea typeface="Source Sans Pro" panose="020B0503030403020204" pitchFamily="34" charset="0"/>
              <a:cs typeface="SourceSansPro-Light"/>
            </a:endParaRPr>
          </a:p>
        </p:txBody>
      </p:sp>
      <p:cxnSp>
        <p:nvCxnSpPr>
          <p:cNvPr id="14" name="Straight Connector 13">
            <a:extLst>
              <a:ext uri="{FF2B5EF4-FFF2-40B4-BE49-F238E27FC236}">
                <a16:creationId xmlns:a16="http://schemas.microsoft.com/office/drawing/2014/main" id="{EA0EA3DD-6C1E-99EB-F5D7-87BEC5C27F95}"/>
              </a:ext>
            </a:extLst>
          </p:cNvPr>
          <p:cNvCxnSpPr>
            <a:cxnSpLocks/>
          </p:cNvCxnSpPr>
          <p:nvPr/>
        </p:nvCxnSpPr>
        <p:spPr>
          <a:xfrm>
            <a:off x="494571" y="1511333"/>
            <a:ext cx="5755381" cy="477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bject 4">
            <a:extLst>
              <a:ext uri="{FF2B5EF4-FFF2-40B4-BE49-F238E27FC236}">
                <a16:creationId xmlns:a16="http://schemas.microsoft.com/office/drawing/2014/main" id="{9588D8DE-0E49-2532-85C9-6971A11B5D40}"/>
              </a:ext>
            </a:extLst>
          </p:cNvPr>
          <p:cNvSpPr txBox="1"/>
          <p:nvPr/>
        </p:nvSpPr>
        <p:spPr>
          <a:xfrm>
            <a:off x="582475" y="2327704"/>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Spider</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6" name="object 4">
            <a:extLst>
              <a:ext uri="{FF2B5EF4-FFF2-40B4-BE49-F238E27FC236}">
                <a16:creationId xmlns:a16="http://schemas.microsoft.com/office/drawing/2014/main" id="{5CCF5EC7-05C9-0AF8-52A5-F382A30E2F86}"/>
              </a:ext>
            </a:extLst>
          </p:cNvPr>
          <p:cNvSpPr txBox="1"/>
          <p:nvPr/>
        </p:nvSpPr>
        <p:spPr>
          <a:xfrm>
            <a:off x="582475" y="2767482"/>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Beetle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7" name="object 4">
            <a:extLst>
              <a:ext uri="{FF2B5EF4-FFF2-40B4-BE49-F238E27FC236}">
                <a16:creationId xmlns:a16="http://schemas.microsoft.com/office/drawing/2014/main" id="{27C738B9-FF42-6FEC-B968-570F10F9A396}"/>
              </a:ext>
            </a:extLst>
          </p:cNvPr>
          <p:cNvSpPr txBox="1"/>
          <p:nvPr/>
        </p:nvSpPr>
        <p:spPr>
          <a:xfrm>
            <a:off x="582475" y="3252875"/>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8" name="object 4">
            <a:extLst>
              <a:ext uri="{FF2B5EF4-FFF2-40B4-BE49-F238E27FC236}">
                <a16:creationId xmlns:a16="http://schemas.microsoft.com/office/drawing/2014/main" id="{0E6CEB01-ABC2-0B45-E575-CE6AC27DC2AC}"/>
              </a:ext>
            </a:extLst>
          </p:cNvPr>
          <p:cNvSpPr txBox="1"/>
          <p:nvPr/>
        </p:nvSpPr>
        <p:spPr>
          <a:xfrm>
            <a:off x="582475" y="3704059"/>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Fly</a:t>
            </a:r>
            <a:endParaRPr sz="1819" dirty="0">
              <a:latin typeface="Source Sans Pro Light" panose="020B0403030403020204" pitchFamily="34" charset="0"/>
              <a:ea typeface="Source Sans Pro Light" panose="020B0403030403020204" pitchFamily="34" charset="0"/>
              <a:cs typeface="SourceSansPro-Light"/>
            </a:endParaRPr>
          </a:p>
        </p:txBody>
      </p:sp>
      <p:cxnSp>
        <p:nvCxnSpPr>
          <p:cNvPr id="19" name="Straight Connector 18">
            <a:extLst>
              <a:ext uri="{FF2B5EF4-FFF2-40B4-BE49-F238E27FC236}">
                <a16:creationId xmlns:a16="http://schemas.microsoft.com/office/drawing/2014/main" id="{604CB261-5385-E9D3-D5B6-FB4664FD088F}"/>
              </a:ext>
            </a:extLst>
          </p:cNvPr>
          <p:cNvCxnSpPr>
            <a:cxnSpLocks/>
          </p:cNvCxnSpPr>
          <p:nvPr/>
        </p:nvCxnSpPr>
        <p:spPr>
          <a:xfrm>
            <a:off x="494572" y="4240379"/>
            <a:ext cx="5755381" cy="477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bject 4">
            <a:extLst>
              <a:ext uri="{FF2B5EF4-FFF2-40B4-BE49-F238E27FC236}">
                <a16:creationId xmlns:a16="http://schemas.microsoft.com/office/drawing/2014/main" id="{79BCB498-72F2-7294-6731-D3C9FEB7325D}"/>
              </a:ext>
            </a:extLst>
          </p:cNvPr>
          <p:cNvSpPr txBox="1"/>
          <p:nvPr/>
        </p:nvSpPr>
        <p:spPr>
          <a:xfrm>
            <a:off x="2462332" y="3252875"/>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23" name="object 4">
            <a:extLst>
              <a:ext uri="{FF2B5EF4-FFF2-40B4-BE49-F238E27FC236}">
                <a16:creationId xmlns:a16="http://schemas.microsoft.com/office/drawing/2014/main" id="{1134B458-0474-5768-477E-76F93FE756F0}"/>
              </a:ext>
            </a:extLst>
          </p:cNvPr>
          <p:cNvSpPr txBox="1"/>
          <p:nvPr/>
        </p:nvSpPr>
        <p:spPr>
          <a:xfrm>
            <a:off x="3492078" y="2327704"/>
            <a:ext cx="142634"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8</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24" name="object 4">
            <a:extLst>
              <a:ext uri="{FF2B5EF4-FFF2-40B4-BE49-F238E27FC236}">
                <a16:creationId xmlns:a16="http://schemas.microsoft.com/office/drawing/2014/main" id="{CB6373F4-DB32-CC0D-6C2A-CC04609F92A9}"/>
              </a:ext>
            </a:extLst>
          </p:cNvPr>
          <p:cNvSpPr txBox="1"/>
          <p:nvPr/>
        </p:nvSpPr>
        <p:spPr>
          <a:xfrm>
            <a:off x="3492078" y="2767482"/>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2</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5" name="object 4">
            <a:extLst>
              <a:ext uri="{FF2B5EF4-FFF2-40B4-BE49-F238E27FC236}">
                <a16:creationId xmlns:a16="http://schemas.microsoft.com/office/drawing/2014/main" id="{343AF1B0-D911-3A95-547F-1EC020C0D6AF}"/>
              </a:ext>
            </a:extLst>
          </p:cNvPr>
          <p:cNvSpPr txBox="1"/>
          <p:nvPr/>
        </p:nvSpPr>
        <p:spPr>
          <a:xfrm>
            <a:off x="3492078" y="3252875"/>
            <a:ext cx="142634"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5</a:t>
            </a:r>
          </a:p>
        </p:txBody>
      </p:sp>
      <p:sp>
        <p:nvSpPr>
          <p:cNvPr id="26" name="object 4">
            <a:extLst>
              <a:ext uri="{FF2B5EF4-FFF2-40B4-BE49-F238E27FC236}">
                <a16:creationId xmlns:a16="http://schemas.microsoft.com/office/drawing/2014/main" id="{2307C7C1-64C3-E46A-C62B-8F21EEF1651A}"/>
              </a:ext>
            </a:extLst>
          </p:cNvPr>
          <p:cNvSpPr txBox="1"/>
          <p:nvPr/>
        </p:nvSpPr>
        <p:spPr>
          <a:xfrm>
            <a:off x="3492078" y="3704059"/>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5</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9" name="object 4">
            <a:extLst>
              <a:ext uri="{FF2B5EF4-FFF2-40B4-BE49-F238E27FC236}">
                <a16:creationId xmlns:a16="http://schemas.microsoft.com/office/drawing/2014/main" id="{FAE13988-E39A-7DDA-ED39-0838E9A73FF8}"/>
              </a:ext>
            </a:extLst>
          </p:cNvPr>
          <p:cNvSpPr txBox="1"/>
          <p:nvPr/>
        </p:nvSpPr>
        <p:spPr>
          <a:xfrm>
            <a:off x="3301415" y="1839055"/>
            <a:ext cx="52396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0" name="object 4">
            <a:extLst>
              <a:ext uri="{FF2B5EF4-FFF2-40B4-BE49-F238E27FC236}">
                <a16:creationId xmlns:a16="http://schemas.microsoft.com/office/drawing/2014/main" id="{B523D3E5-76C5-6E7A-C236-419BC8E8946E}"/>
              </a:ext>
            </a:extLst>
          </p:cNvPr>
          <p:cNvSpPr txBox="1"/>
          <p:nvPr/>
        </p:nvSpPr>
        <p:spPr>
          <a:xfrm>
            <a:off x="4098832" y="1559101"/>
            <a:ext cx="1227426" cy="565437"/>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Compound</a:t>
            </a:r>
            <a:br>
              <a:rPr lang="en-AU" sz="1819" b="1" spc="-9" dirty="0">
                <a:latin typeface="Source Sans Pro" panose="020B0503030403020204" pitchFamily="34" charset="0"/>
                <a:ea typeface="Source Sans Pro" panose="020B0503030403020204" pitchFamily="34" charset="0"/>
                <a:cs typeface="SourceSansPro-Light"/>
              </a:rPr>
            </a:b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1" name="object 4">
            <a:extLst>
              <a:ext uri="{FF2B5EF4-FFF2-40B4-BE49-F238E27FC236}">
                <a16:creationId xmlns:a16="http://schemas.microsoft.com/office/drawing/2014/main" id="{2B7F2DC6-B4B2-6AE8-6936-8CEB66163A2D}"/>
              </a:ext>
            </a:extLst>
          </p:cNvPr>
          <p:cNvSpPr txBox="1"/>
          <p:nvPr/>
        </p:nvSpPr>
        <p:spPr>
          <a:xfrm>
            <a:off x="5593573" y="1839055"/>
            <a:ext cx="663983"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Wings</a:t>
            </a:r>
            <a:endParaRPr sz="1819" b="1" dirty="0">
              <a:latin typeface="Source Sans Pro" panose="020B0503030403020204" pitchFamily="34" charset="0"/>
              <a:ea typeface="Source Sans Pro" panose="020B0503030403020204" pitchFamily="34" charset="0"/>
              <a:cs typeface="SourceSansPro-Light"/>
            </a:endParaRPr>
          </a:p>
        </p:txBody>
      </p:sp>
      <p:sp>
        <p:nvSpPr>
          <p:cNvPr id="38" name="object 4">
            <a:extLst>
              <a:ext uri="{FF2B5EF4-FFF2-40B4-BE49-F238E27FC236}">
                <a16:creationId xmlns:a16="http://schemas.microsoft.com/office/drawing/2014/main" id="{F570883A-E781-CBF7-8394-C7C9F64280AE}"/>
              </a:ext>
            </a:extLst>
          </p:cNvPr>
          <p:cNvSpPr txBox="1"/>
          <p:nvPr/>
        </p:nvSpPr>
        <p:spPr>
          <a:xfrm>
            <a:off x="1382871" y="2327704"/>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8</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39" name="object 4">
            <a:extLst>
              <a:ext uri="{FF2B5EF4-FFF2-40B4-BE49-F238E27FC236}">
                <a16:creationId xmlns:a16="http://schemas.microsoft.com/office/drawing/2014/main" id="{4F1D5FAA-0DEA-DF8A-2D68-FE41FB3DCFA7}"/>
              </a:ext>
            </a:extLst>
          </p:cNvPr>
          <p:cNvSpPr txBox="1"/>
          <p:nvPr/>
        </p:nvSpPr>
        <p:spPr>
          <a:xfrm>
            <a:off x="1382871" y="2767482"/>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0" name="object 4">
            <a:extLst>
              <a:ext uri="{FF2B5EF4-FFF2-40B4-BE49-F238E27FC236}">
                <a16:creationId xmlns:a16="http://schemas.microsoft.com/office/drawing/2014/main" id="{4B28CDA0-549B-2062-07D4-706AB13BDD6C}"/>
              </a:ext>
            </a:extLst>
          </p:cNvPr>
          <p:cNvSpPr txBox="1"/>
          <p:nvPr/>
        </p:nvSpPr>
        <p:spPr>
          <a:xfrm>
            <a:off x="1382871" y="3252875"/>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1" name="object 4">
            <a:extLst>
              <a:ext uri="{FF2B5EF4-FFF2-40B4-BE49-F238E27FC236}">
                <a16:creationId xmlns:a16="http://schemas.microsoft.com/office/drawing/2014/main" id="{E38CF2DA-0D25-DF8C-CE4D-8AE50B179115}"/>
              </a:ext>
            </a:extLst>
          </p:cNvPr>
          <p:cNvSpPr txBox="1"/>
          <p:nvPr/>
        </p:nvSpPr>
        <p:spPr>
          <a:xfrm>
            <a:off x="1382871" y="3704059"/>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2" name="object 4">
            <a:extLst>
              <a:ext uri="{FF2B5EF4-FFF2-40B4-BE49-F238E27FC236}">
                <a16:creationId xmlns:a16="http://schemas.microsoft.com/office/drawing/2014/main" id="{C69B08F7-A4ED-BA5E-6545-4AEB3C3F82DB}"/>
              </a:ext>
            </a:extLst>
          </p:cNvPr>
          <p:cNvSpPr txBox="1"/>
          <p:nvPr/>
        </p:nvSpPr>
        <p:spPr>
          <a:xfrm>
            <a:off x="2458300" y="2327704"/>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3" name="object 4">
            <a:extLst>
              <a:ext uri="{FF2B5EF4-FFF2-40B4-BE49-F238E27FC236}">
                <a16:creationId xmlns:a16="http://schemas.microsoft.com/office/drawing/2014/main" id="{177B07CF-8DAA-BA63-125A-1AF09EB5FC9E}"/>
              </a:ext>
            </a:extLst>
          </p:cNvPr>
          <p:cNvSpPr txBox="1"/>
          <p:nvPr/>
        </p:nvSpPr>
        <p:spPr>
          <a:xfrm>
            <a:off x="2458300" y="2767482"/>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4" name="object 4">
            <a:extLst>
              <a:ext uri="{FF2B5EF4-FFF2-40B4-BE49-F238E27FC236}">
                <a16:creationId xmlns:a16="http://schemas.microsoft.com/office/drawing/2014/main" id="{AD6B5F41-EA08-600E-437D-ECA26C384BB4}"/>
              </a:ext>
            </a:extLst>
          </p:cNvPr>
          <p:cNvSpPr txBox="1"/>
          <p:nvPr/>
        </p:nvSpPr>
        <p:spPr>
          <a:xfrm>
            <a:off x="2458300" y="3704059"/>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5" name="object 4">
            <a:extLst>
              <a:ext uri="{FF2B5EF4-FFF2-40B4-BE49-F238E27FC236}">
                <a16:creationId xmlns:a16="http://schemas.microsoft.com/office/drawing/2014/main" id="{DC03F00F-5ECB-2267-3FBF-025867165473}"/>
              </a:ext>
            </a:extLst>
          </p:cNvPr>
          <p:cNvSpPr txBox="1"/>
          <p:nvPr/>
        </p:nvSpPr>
        <p:spPr>
          <a:xfrm>
            <a:off x="4564651" y="2327704"/>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7" name="object 4">
            <a:extLst>
              <a:ext uri="{FF2B5EF4-FFF2-40B4-BE49-F238E27FC236}">
                <a16:creationId xmlns:a16="http://schemas.microsoft.com/office/drawing/2014/main" id="{A65A7E36-AC2F-6F48-85C9-6A95D1DDF9C4}"/>
              </a:ext>
            </a:extLst>
          </p:cNvPr>
          <p:cNvSpPr txBox="1"/>
          <p:nvPr/>
        </p:nvSpPr>
        <p:spPr>
          <a:xfrm>
            <a:off x="4568683" y="2767482"/>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48" name="object 4">
            <a:extLst>
              <a:ext uri="{FF2B5EF4-FFF2-40B4-BE49-F238E27FC236}">
                <a16:creationId xmlns:a16="http://schemas.microsoft.com/office/drawing/2014/main" id="{389F7106-8A0A-1404-147F-C615667E7662}"/>
              </a:ext>
            </a:extLst>
          </p:cNvPr>
          <p:cNvSpPr txBox="1"/>
          <p:nvPr/>
        </p:nvSpPr>
        <p:spPr>
          <a:xfrm>
            <a:off x="4568683" y="3252875"/>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49" name="object 4">
            <a:extLst>
              <a:ext uri="{FF2B5EF4-FFF2-40B4-BE49-F238E27FC236}">
                <a16:creationId xmlns:a16="http://schemas.microsoft.com/office/drawing/2014/main" id="{E75E12C2-D76B-9ABC-592B-35FD9767AEAA}"/>
              </a:ext>
            </a:extLst>
          </p:cNvPr>
          <p:cNvSpPr txBox="1"/>
          <p:nvPr/>
        </p:nvSpPr>
        <p:spPr>
          <a:xfrm>
            <a:off x="4568683" y="3704059"/>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62" name="object 4">
            <a:extLst>
              <a:ext uri="{FF2B5EF4-FFF2-40B4-BE49-F238E27FC236}">
                <a16:creationId xmlns:a16="http://schemas.microsoft.com/office/drawing/2014/main" id="{CB3EB2D6-91CB-C1E9-2DE8-21BEF9BFEAA7}"/>
              </a:ext>
            </a:extLst>
          </p:cNvPr>
          <p:cNvSpPr txBox="1"/>
          <p:nvPr/>
        </p:nvSpPr>
        <p:spPr>
          <a:xfrm>
            <a:off x="5849155" y="3704059"/>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5" name="object 4">
            <a:extLst>
              <a:ext uri="{FF2B5EF4-FFF2-40B4-BE49-F238E27FC236}">
                <a16:creationId xmlns:a16="http://schemas.microsoft.com/office/drawing/2014/main" id="{C8BA5EB7-1CE4-72AB-381C-D5058B7D3588}"/>
              </a:ext>
            </a:extLst>
          </p:cNvPr>
          <p:cNvSpPr txBox="1"/>
          <p:nvPr/>
        </p:nvSpPr>
        <p:spPr>
          <a:xfrm>
            <a:off x="5849155" y="3252875"/>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4</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6" name="object 4">
            <a:extLst>
              <a:ext uri="{FF2B5EF4-FFF2-40B4-BE49-F238E27FC236}">
                <a16:creationId xmlns:a16="http://schemas.microsoft.com/office/drawing/2014/main" id="{1CF48C7B-2D99-F297-95D3-68DDCCF7CACC}"/>
              </a:ext>
            </a:extLst>
          </p:cNvPr>
          <p:cNvSpPr txBox="1"/>
          <p:nvPr/>
        </p:nvSpPr>
        <p:spPr>
          <a:xfrm>
            <a:off x="5849155" y="2767482"/>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7" name="object 4">
            <a:extLst>
              <a:ext uri="{FF2B5EF4-FFF2-40B4-BE49-F238E27FC236}">
                <a16:creationId xmlns:a16="http://schemas.microsoft.com/office/drawing/2014/main" id="{FCFB3A04-7C11-9965-F5C0-BC9F2231B717}"/>
              </a:ext>
            </a:extLst>
          </p:cNvPr>
          <p:cNvSpPr txBox="1"/>
          <p:nvPr/>
        </p:nvSpPr>
        <p:spPr>
          <a:xfrm>
            <a:off x="5849155" y="2327704"/>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0</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8" name="object 5">
            <a:extLst>
              <a:ext uri="{FF2B5EF4-FFF2-40B4-BE49-F238E27FC236}">
                <a16:creationId xmlns:a16="http://schemas.microsoft.com/office/drawing/2014/main" id="{0627AE25-2C6B-F0A5-F537-E6A03162C769}"/>
              </a:ext>
            </a:extLst>
          </p:cNvPr>
          <p:cNvSpPr txBox="1">
            <a:spLocks/>
          </p:cNvSpPr>
          <p:nvPr/>
        </p:nvSpPr>
        <p:spPr>
          <a:xfrm>
            <a:off x="6936437" y="2406682"/>
            <a:ext cx="1817727" cy="954996"/>
          </a:xfrm>
          <a:prstGeom prst="rect">
            <a:avLst/>
          </a:prstGeom>
        </p:spPr>
        <p:txBody>
          <a:bodyPr vert="horz" wrap="square" lIns="0" tIns="47362" rIns="0" bIns="0" rtlCol="0">
            <a:spAutoFit/>
          </a:bodyPr>
          <a:lstStyle>
            <a:lvl1pPr>
              <a:defRPr sz="4950" b="1" i="0">
                <a:solidFill>
                  <a:schemeClr val="bg1"/>
                </a:solidFill>
                <a:latin typeface="SourceSansPro-SemiBold"/>
                <a:ea typeface="+mj-ea"/>
                <a:cs typeface="SourceSansPro-SemiBold"/>
              </a:defRPr>
            </a:lvl1pPr>
          </a:lstStyle>
          <a:p>
            <a:pPr marL="5776" marR="2310">
              <a:lnSpc>
                <a:spcPts val="2401"/>
              </a:lnSpc>
              <a:spcBef>
                <a:spcPts val="372"/>
              </a:spcBef>
              <a:tabLst>
                <a:tab pos="920688" algn="l"/>
                <a:tab pos="1299880" algn="l"/>
              </a:tabLst>
            </a:pPr>
            <a:r>
              <a:rPr lang="en-AU" sz="1819" kern="0" spc="130" dirty="0">
                <a:solidFill>
                  <a:schemeClr val="tx1"/>
                </a:solidFill>
                <a:latin typeface="Source Sans Pro SemiBold" panose="020B0503030403020204" pitchFamily="34" charset="0"/>
                <a:ea typeface="Source Sans Pro SemiBold" panose="020B0503030403020204" pitchFamily="34" charset="0"/>
              </a:rPr>
              <a:t>WHY IS IT A FLY RATHER THAN A BEETLE?</a:t>
            </a:r>
            <a:endParaRPr lang="en-AU" sz="1819" kern="0"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2" name="Footer Placeholder 1">
            <a:extLst>
              <a:ext uri="{FF2B5EF4-FFF2-40B4-BE49-F238E27FC236}">
                <a16:creationId xmlns:a16="http://schemas.microsoft.com/office/drawing/2014/main" id="{F587CF8F-63A8-FF8D-C4F9-FAA8B174E999}"/>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3324334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690EE-EE94-F20C-433C-FF012C705063}"/>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C1AF4CAC-ECCE-70F8-2F09-863942C0420D}"/>
              </a:ext>
            </a:extLst>
          </p:cNvPr>
          <p:cNvSpPr txBox="1">
            <a:spLocks noGrp="1"/>
          </p:cNvSpPr>
          <p:nvPr>
            <p:ph type="title"/>
          </p:nvPr>
        </p:nvSpPr>
        <p:spPr>
          <a:xfrm>
            <a:off x="1224530" y="764162"/>
            <a:ext cx="8173940" cy="647219"/>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a:t>
            </a:r>
            <a:br>
              <a:rPr lang="en-AU" spc="130" dirty="0">
                <a:solidFill>
                  <a:schemeClr val="tx1"/>
                </a:solidFill>
                <a:latin typeface="Source Sans Pro SemiBold" panose="020B0503030403020204" pitchFamily="34" charset="0"/>
                <a:ea typeface="Source Sans Pro SemiBold" panose="020B0503030403020204" pitchFamily="34" charset="0"/>
              </a:rPr>
            </a:br>
            <a:r>
              <a:rPr lang="en-AU" sz="1819" spc="130" dirty="0">
                <a:solidFill>
                  <a:schemeClr val="tx1"/>
                </a:solidFill>
                <a:latin typeface="Source Sans Pro SemiBold" panose="020B0503030403020204" pitchFamily="34" charset="0"/>
                <a:ea typeface="Source Sans Pro SemiBold" panose="020B0503030403020204" pitchFamily="34" charset="0"/>
              </a:rPr>
              <a:t>THE DIFFERENCE CONDITION</a:t>
            </a:r>
            <a:endParaRPr sz="1819" spc="-227" dirty="0">
              <a:solidFill>
                <a:schemeClr val="tx1"/>
              </a:solidFill>
              <a:latin typeface="Source Sans Pro SemiBold" panose="020B0503030403020204" pitchFamily="34" charset="0"/>
              <a:ea typeface="Source Sans Pro SemiBold" panose="020B0503030403020204" pitchFamily="34" charset="0"/>
            </a:endParaRPr>
          </a:p>
        </p:txBody>
      </p:sp>
      <p:cxnSp>
        <p:nvCxnSpPr>
          <p:cNvPr id="10" name="Straight Connector 9">
            <a:extLst>
              <a:ext uri="{FF2B5EF4-FFF2-40B4-BE49-F238E27FC236}">
                <a16:creationId xmlns:a16="http://schemas.microsoft.com/office/drawing/2014/main" id="{62F4DC79-BD6A-B3D1-5DB7-7171AC5C6C23}"/>
              </a:ext>
            </a:extLst>
          </p:cNvPr>
          <p:cNvCxnSpPr>
            <a:cxnSpLocks/>
          </p:cNvCxnSpPr>
          <p:nvPr/>
        </p:nvCxnSpPr>
        <p:spPr>
          <a:xfrm>
            <a:off x="494572" y="2217792"/>
            <a:ext cx="5755381" cy="477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bject 4">
            <a:extLst>
              <a:ext uri="{FF2B5EF4-FFF2-40B4-BE49-F238E27FC236}">
                <a16:creationId xmlns:a16="http://schemas.microsoft.com/office/drawing/2014/main" id="{0EB779CA-61E8-8C85-87D5-79C7C41474F7}"/>
              </a:ext>
            </a:extLst>
          </p:cNvPr>
          <p:cNvSpPr txBox="1"/>
          <p:nvPr/>
        </p:nvSpPr>
        <p:spPr>
          <a:xfrm>
            <a:off x="589199" y="1839055"/>
            <a:ext cx="524159"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Type</a:t>
            </a:r>
            <a:endParaRPr sz="1819" b="1" dirty="0">
              <a:latin typeface="Source Sans Pro" panose="020B0503030403020204" pitchFamily="34" charset="0"/>
              <a:ea typeface="Source Sans Pro" panose="020B0503030403020204" pitchFamily="34" charset="0"/>
              <a:cs typeface="SourceSansPro-Light"/>
            </a:endParaRPr>
          </a:p>
        </p:txBody>
      </p:sp>
      <p:sp>
        <p:nvSpPr>
          <p:cNvPr id="12" name="object 4">
            <a:extLst>
              <a:ext uri="{FF2B5EF4-FFF2-40B4-BE49-F238E27FC236}">
                <a16:creationId xmlns:a16="http://schemas.microsoft.com/office/drawing/2014/main" id="{1D8C24B2-DBE7-FAA6-2041-16E7FD24D212}"/>
              </a:ext>
            </a:extLst>
          </p:cNvPr>
          <p:cNvSpPr txBox="1"/>
          <p:nvPr/>
        </p:nvSpPr>
        <p:spPr>
          <a:xfrm>
            <a:off x="1382871" y="1839055"/>
            <a:ext cx="524159" cy="285489"/>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Legs</a:t>
            </a:r>
            <a:endParaRPr sz="1819" b="1" dirty="0">
              <a:latin typeface="Source Sans Pro" panose="020B0503030403020204" pitchFamily="34" charset="0"/>
              <a:ea typeface="Source Sans Pro" panose="020B0503030403020204" pitchFamily="34" charset="0"/>
              <a:cs typeface="SourceSansPro-Light"/>
            </a:endParaRPr>
          </a:p>
        </p:txBody>
      </p:sp>
      <p:sp>
        <p:nvSpPr>
          <p:cNvPr id="13" name="object 4">
            <a:extLst>
              <a:ext uri="{FF2B5EF4-FFF2-40B4-BE49-F238E27FC236}">
                <a16:creationId xmlns:a16="http://schemas.microsoft.com/office/drawing/2014/main" id="{3413982E-EF26-148F-1F25-9A9B370E91C3}"/>
              </a:ext>
            </a:extLst>
          </p:cNvPr>
          <p:cNvSpPr txBox="1"/>
          <p:nvPr/>
        </p:nvSpPr>
        <p:spPr>
          <a:xfrm>
            <a:off x="2184429" y="1839055"/>
            <a:ext cx="84353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Stinger</a:t>
            </a:r>
            <a:endParaRPr sz="1819" b="1" dirty="0">
              <a:latin typeface="Source Sans Pro" panose="020B0503030403020204" pitchFamily="34" charset="0"/>
              <a:ea typeface="Source Sans Pro" panose="020B0503030403020204" pitchFamily="34" charset="0"/>
              <a:cs typeface="SourceSansPro-Light"/>
            </a:endParaRPr>
          </a:p>
        </p:txBody>
      </p:sp>
      <p:cxnSp>
        <p:nvCxnSpPr>
          <p:cNvPr id="14" name="Straight Connector 13">
            <a:extLst>
              <a:ext uri="{FF2B5EF4-FFF2-40B4-BE49-F238E27FC236}">
                <a16:creationId xmlns:a16="http://schemas.microsoft.com/office/drawing/2014/main" id="{C34ED90B-BCCE-1D64-76F5-1B04C4942328}"/>
              </a:ext>
            </a:extLst>
          </p:cNvPr>
          <p:cNvCxnSpPr>
            <a:cxnSpLocks/>
          </p:cNvCxnSpPr>
          <p:nvPr/>
        </p:nvCxnSpPr>
        <p:spPr>
          <a:xfrm>
            <a:off x="494571" y="1511333"/>
            <a:ext cx="5755381" cy="477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bject 4">
            <a:extLst>
              <a:ext uri="{FF2B5EF4-FFF2-40B4-BE49-F238E27FC236}">
                <a16:creationId xmlns:a16="http://schemas.microsoft.com/office/drawing/2014/main" id="{982587C1-1A95-3770-9569-09807C71B28F}"/>
              </a:ext>
            </a:extLst>
          </p:cNvPr>
          <p:cNvSpPr txBox="1"/>
          <p:nvPr/>
        </p:nvSpPr>
        <p:spPr>
          <a:xfrm>
            <a:off x="582475" y="2327704"/>
            <a:ext cx="672492"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Spider</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6" name="object 4">
            <a:extLst>
              <a:ext uri="{FF2B5EF4-FFF2-40B4-BE49-F238E27FC236}">
                <a16:creationId xmlns:a16="http://schemas.microsoft.com/office/drawing/2014/main" id="{B5B5EA1D-804D-8C74-34B9-3207A3DC9CF2}"/>
              </a:ext>
            </a:extLst>
          </p:cNvPr>
          <p:cNvSpPr txBox="1"/>
          <p:nvPr/>
        </p:nvSpPr>
        <p:spPr>
          <a:xfrm>
            <a:off x="582475" y="2767482"/>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Beetle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7" name="object 4">
            <a:extLst>
              <a:ext uri="{FF2B5EF4-FFF2-40B4-BE49-F238E27FC236}">
                <a16:creationId xmlns:a16="http://schemas.microsoft.com/office/drawing/2014/main" id="{3305E924-F145-3F89-0C57-DDB3DE45A402}"/>
              </a:ext>
            </a:extLst>
          </p:cNvPr>
          <p:cNvSpPr txBox="1"/>
          <p:nvPr/>
        </p:nvSpPr>
        <p:spPr>
          <a:xfrm>
            <a:off x="582475" y="3252875"/>
            <a:ext cx="1817727"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Bee</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8" name="object 4">
            <a:extLst>
              <a:ext uri="{FF2B5EF4-FFF2-40B4-BE49-F238E27FC236}">
                <a16:creationId xmlns:a16="http://schemas.microsoft.com/office/drawing/2014/main" id="{AC9B9211-656A-932C-1D07-FCA20D3FC47E}"/>
              </a:ext>
            </a:extLst>
          </p:cNvPr>
          <p:cNvSpPr txBox="1"/>
          <p:nvPr/>
        </p:nvSpPr>
        <p:spPr>
          <a:xfrm>
            <a:off x="582475" y="3704059"/>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Fly</a:t>
            </a:r>
            <a:endParaRPr sz="1819" dirty="0">
              <a:latin typeface="Source Sans Pro Light" panose="020B0403030403020204" pitchFamily="34" charset="0"/>
              <a:ea typeface="Source Sans Pro Light" panose="020B0403030403020204" pitchFamily="34" charset="0"/>
              <a:cs typeface="SourceSansPro-Light"/>
            </a:endParaRPr>
          </a:p>
        </p:txBody>
      </p:sp>
      <p:cxnSp>
        <p:nvCxnSpPr>
          <p:cNvPr id="19" name="Straight Connector 18">
            <a:extLst>
              <a:ext uri="{FF2B5EF4-FFF2-40B4-BE49-F238E27FC236}">
                <a16:creationId xmlns:a16="http://schemas.microsoft.com/office/drawing/2014/main" id="{40F3B60A-1F87-B5BF-FB75-4497A58AA347}"/>
              </a:ext>
            </a:extLst>
          </p:cNvPr>
          <p:cNvCxnSpPr>
            <a:cxnSpLocks/>
          </p:cNvCxnSpPr>
          <p:nvPr/>
        </p:nvCxnSpPr>
        <p:spPr>
          <a:xfrm>
            <a:off x="494572" y="4240379"/>
            <a:ext cx="5755381" cy="477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bject 4">
            <a:extLst>
              <a:ext uri="{FF2B5EF4-FFF2-40B4-BE49-F238E27FC236}">
                <a16:creationId xmlns:a16="http://schemas.microsoft.com/office/drawing/2014/main" id="{FE4AFBE1-D8AC-AF2C-56FE-41ACE6437D0D}"/>
              </a:ext>
            </a:extLst>
          </p:cNvPr>
          <p:cNvSpPr txBox="1"/>
          <p:nvPr/>
        </p:nvSpPr>
        <p:spPr>
          <a:xfrm>
            <a:off x="2462332"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23" name="object 4">
            <a:extLst>
              <a:ext uri="{FF2B5EF4-FFF2-40B4-BE49-F238E27FC236}">
                <a16:creationId xmlns:a16="http://schemas.microsoft.com/office/drawing/2014/main" id="{43A78F9B-B2E4-7C2A-8F42-7C41AAFF6BFE}"/>
              </a:ext>
            </a:extLst>
          </p:cNvPr>
          <p:cNvSpPr txBox="1"/>
          <p:nvPr/>
        </p:nvSpPr>
        <p:spPr>
          <a:xfrm>
            <a:off x="3492078" y="2327704"/>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24" name="object 4">
            <a:extLst>
              <a:ext uri="{FF2B5EF4-FFF2-40B4-BE49-F238E27FC236}">
                <a16:creationId xmlns:a16="http://schemas.microsoft.com/office/drawing/2014/main" id="{24F84B13-94E9-060B-4FF4-8999041FF018}"/>
              </a:ext>
            </a:extLst>
          </p:cNvPr>
          <p:cNvSpPr txBox="1"/>
          <p:nvPr/>
        </p:nvSpPr>
        <p:spPr>
          <a:xfrm>
            <a:off x="3492078" y="2767482"/>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2</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5" name="object 4">
            <a:extLst>
              <a:ext uri="{FF2B5EF4-FFF2-40B4-BE49-F238E27FC236}">
                <a16:creationId xmlns:a16="http://schemas.microsoft.com/office/drawing/2014/main" id="{79B9800B-F18A-CDB9-B681-93E2F0C11DCB}"/>
              </a:ext>
            </a:extLst>
          </p:cNvPr>
          <p:cNvSpPr txBox="1"/>
          <p:nvPr/>
        </p:nvSpPr>
        <p:spPr>
          <a:xfrm>
            <a:off x="3492078" y="3252875"/>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5</a:t>
            </a:r>
          </a:p>
        </p:txBody>
      </p:sp>
      <p:sp>
        <p:nvSpPr>
          <p:cNvPr id="26" name="object 4">
            <a:extLst>
              <a:ext uri="{FF2B5EF4-FFF2-40B4-BE49-F238E27FC236}">
                <a16:creationId xmlns:a16="http://schemas.microsoft.com/office/drawing/2014/main" id="{70658478-D763-A524-B24A-F5FA824E65CA}"/>
              </a:ext>
            </a:extLst>
          </p:cNvPr>
          <p:cNvSpPr txBox="1"/>
          <p:nvPr/>
        </p:nvSpPr>
        <p:spPr>
          <a:xfrm>
            <a:off x="3492078" y="3704059"/>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5</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9" name="object 4">
            <a:extLst>
              <a:ext uri="{FF2B5EF4-FFF2-40B4-BE49-F238E27FC236}">
                <a16:creationId xmlns:a16="http://schemas.microsoft.com/office/drawing/2014/main" id="{67B7A56A-6F77-84F4-4B03-83B43805AF6F}"/>
              </a:ext>
            </a:extLst>
          </p:cNvPr>
          <p:cNvSpPr txBox="1"/>
          <p:nvPr/>
        </p:nvSpPr>
        <p:spPr>
          <a:xfrm>
            <a:off x="3301415" y="1839055"/>
            <a:ext cx="52396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0" name="object 4">
            <a:extLst>
              <a:ext uri="{FF2B5EF4-FFF2-40B4-BE49-F238E27FC236}">
                <a16:creationId xmlns:a16="http://schemas.microsoft.com/office/drawing/2014/main" id="{0C32E0DB-FD97-7CF0-0C2E-026326A87864}"/>
              </a:ext>
            </a:extLst>
          </p:cNvPr>
          <p:cNvSpPr txBox="1"/>
          <p:nvPr/>
        </p:nvSpPr>
        <p:spPr>
          <a:xfrm>
            <a:off x="4098832" y="1559101"/>
            <a:ext cx="1227426" cy="565437"/>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Compound</a:t>
            </a:r>
            <a:br>
              <a:rPr lang="en-AU" sz="1819" b="1" spc="-9" dirty="0">
                <a:latin typeface="Source Sans Pro" panose="020B0503030403020204" pitchFamily="34" charset="0"/>
                <a:ea typeface="Source Sans Pro" panose="020B0503030403020204" pitchFamily="34" charset="0"/>
                <a:cs typeface="SourceSansPro-Light"/>
              </a:rPr>
            </a:b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1" name="object 4">
            <a:extLst>
              <a:ext uri="{FF2B5EF4-FFF2-40B4-BE49-F238E27FC236}">
                <a16:creationId xmlns:a16="http://schemas.microsoft.com/office/drawing/2014/main" id="{E6BAA358-BF02-4713-2543-39325513E357}"/>
              </a:ext>
            </a:extLst>
          </p:cNvPr>
          <p:cNvSpPr txBox="1"/>
          <p:nvPr/>
        </p:nvSpPr>
        <p:spPr>
          <a:xfrm>
            <a:off x="5593573" y="1839055"/>
            <a:ext cx="663983"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Wings</a:t>
            </a:r>
            <a:endParaRPr sz="1819" b="1" dirty="0">
              <a:latin typeface="Source Sans Pro" panose="020B0503030403020204" pitchFamily="34" charset="0"/>
              <a:ea typeface="Source Sans Pro" panose="020B0503030403020204" pitchFamily="34" charset="0"/>
              <a:cs typeface="SourceSansPro-Light"/>
            </a:endParaRPr>
          </a:p>
        </p:txBody>
      </p:sp>
      <p:sp>
        <p:nvSpPr>
          <p:cNvPr id="38" name="object 4">
            <a:extLst>
              <a:ext uri="{FF2B5EF4-FFF2-40B4-BE49-F238E27FC236}">
                <a16:creationId xmlns:a16="http://schemas.microsoft.com/office/drawing/2014/main" id="{D0056E77-1E90-654C-E453-042BA7FBF259}"/>
              </a:ext>
            </a:extLst>
          </p:cNvPr>
          <p:cNvSpPr txBox="1"/>
          <p:nvPr/>
        </p:nvSpPr>
        <p:spPr>
          <a:xfrm>
            <a:off x="1382871" y="2327704"/>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39" name="object 4">
            <a:extLst>
              <a:ext uri="{FF2B5EF4-FFF2-40B4-BE49-F238E27FC236}">
                <a16:creationId xmlns:a16="http://schemas.microsoft.com/office/drawing/2014/main" id="{6F02A17E-E927-42A9-770B-133AC119FCFF}"/>
              </a:ext>
            </a:extLst>
          </p:cNvPr>
          <p:cNvSpPr txBox="1"/>
          <p:nvPr/>
        </p:nvSpPr>
        <p:spPr>
          <a:xfrm>
            <a:off x="1382871" y="2767482"/>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0" name="object 4">
            <a:extLst>
              <a:ext uri="{FF2B5EF4-FFF2-40B4-BE49-F238E27FC236}">
                <a16:creationId xmlns:a16="http://schemas.microsoft.com/office/drawing/2014/main" id="{8559165A-108A-2F4F-C1EF-85D45F66F774}"/>
              </a:ext>
            </a:extLst>
          </p:cNvPr>
          <p:cNvSpPr txBox="1"/>
          <p:nvPr/>
        </p:nvSpPr>
        <p:spPr>
          <a:xfrm>
            <a:off x="1382871" y="3252875"/>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1" name="object 4">
            <a:extLst>
              <a:ext uri="{FF2B5EF4-FFF2-40B4-BE49-F238E27FC236}">
                <a16:creationId xmlns:a16="http://schemas.microsoft.com/office/drawing/2014/main" id="{48A0A66D-96AD-9C40-F62C-1F14C51A19A9}"/>
              </a:ext>
            </a:extLst>
          </p:cNvPr>
          <p:cNvSpPr txBox="1"/>
          <p:nvPr/>
        </p:nvSpPr>
        <p:spPr>
          <a:xfrm>
            <a:off x="1382871" y="3704059"/>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2" name="object 4">
            <a:extLst>
              <a:ext uri="{FF2B5EF4-FFF2-40B4-BE49-F238E27FC236}">
                <a16:creationId xmlns:a16="http://schemas.microsoft.com/office/drawing/2014/main" id="{B8B3D10C-70D4-1625-6584-610E8CAEE435}"/>
              </a:ext>
            </a:extLst>
          </p:cNvPr>
          <p:cNvSpPr txBox="1"/>
          <p:nvPr/>
        </p:nvSpPr>
        <p:spPr>
          <a:xfrm>
            <a:off x="2458300"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3" name="object 4">
            <a:extLst>
              <a:ext uri="{FF2B5EF4-FFF2-40B4-BE49-F238E27FC236}">
                <a16:creationId xmlns:a16="http://schemas.microsoft.com/office/drawing/2014/main" id="{079780E3-DC22-655E-91F4-AD0AA0EB38E1}"/>
              </a:ext>
            </a:extLst>
          </p:cNvPr>
          <p:cNvSpPr txBox="1"/>
          <p:nvPr/>
        </p:nvSpPr>
        <p:spPr>
          <a:xfrm>
            <a:off x="2458300" y="2767482"/>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4" name="object 4">
            <a:extLst>
              <a:ext uri="{FF2B5EF4-FFF2-40B4-BE49-F238E27FC236}">
                <a16:creationId xmlns:a16="http://schemas.microsoft.com/office/drawing/2014/main" id="{DEE0A282-0368-91DF-F9E5-CE8E490624B8}"/>
              </a:ext>
            </a:extLst>
          </p:cNvPr>
          <p:cNvSpPr txBox="1"/>
          <p:nvPr/>
        </p:nvSpPr>
        <p:spPr>
          <a:xfrm>
            <a:off x="2458300" y="3704059"/>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5" name="object 4">
            <a:extLst>
              <a:ext uri="{FF2B5EF4-FFF2-40B4-BE49-F238E27FC236}">
                <a16:creationId xmlns:a16="http://schemas.microsoft.com/office/drawing/2014/main" id="{26F676C0-A509-315E-CD45-02C17B26BCA5}"/>
              </a:ext>
            </a:extLst>
          </p:cNvPr>
          <p:cNvSpPr txBox="1"/>
          <p:nvPr/>
        </p:nvSpPr>
        <p:spPr>
          <a:xfrm>
            <a:off x="4564651"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7" name="object 4">
            <a:extLst>
              <a:ext uri="{FF2B5EF4-FFF2-40B4-BE49-F238E27FC236}">
                <a16:creationId xmlns:a16="http://schemas.microsoft.com/office/drawing/2014/main" id="{79E2EDE9-AC1F-8DF1-041B-F2A1CBB6BB7B}"/>
              </a:ext>
            </a:extLst>
          </p:cNvPr>
          <p:cNvSpPr txBox="1"/>
          <p:nvPr/>
        </p:nvSpPr>
        <p:spPr>
          <a:xfrm>
            <a:off x="4568683" y="2767482"/>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48" name="object 4">
            <a:extLst>
              <a:ext uri="{FF2B5EF4-FFF2-40B4-BE49-F238E27FC236}">
                <a16:creationId xmlns:a16="http://schemas.microsoft.com/office/drawing/2014/main" id="{8C97D886-13DC-AFA2-BD11-6DCA14B8E93B}"/>
              </a:ext>
            </a:extLst>
          </p:cNvPr>
          <p:cNvSpPr txBox="1"/>
          <p:nvPr/>
        </p:nvSpPr>
        <p:spPr>
          <a:xfrm>
            <a:off x="4568683"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9" name="object 4">
            <a:extLst>
              <a:ext uri="{FF2B5EF4-FFF2-40B4-BE49-F238E27FC236}">
                <a16:creationId xmlns:a16="http://schemas.microsoft.com/office/drawing/2014/main" id="{1FAC131F-031A-61A6-7D45-C22F2AB44DA7}"/>
              </a:ext>
            </a:extLst>
          </p:cNvPr>
          <p:cNvSpPr txBox="1"/>
          <p:nvPr/>
        </p:nvSpPr>
        <p:spPr>
          <a:xfrm>
            <a:off x="4568683" y="3704059"/>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62" name="object 4">
            <a:extLst>
              <a:ext uri="{FF2B5EF4-FFF2-40B4-BE49-F238E27FC236}">
                <a16:creationId xmlns:a16="http://schemas.microsoft.com/office/drawing/2014/main" id="{3831AFF3-015C-C4F0-9BB6-E0EA42EF48A9}"/>
              </a:ext>
            </a:extLst>
          </p:cNvPr>
          <p:cNvSpPr txBox="1"/>
          <p:nvPr/>
        </p:nvSpPr>
        <p:spPr>
          <a:xfrm>
            <a:off x="5849155" y="3704059"/>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5" name="object 4">
            <a:extLst>
              <a:ext uri="{FF2B5EF4-FFF2-40B4-BE49-F238E27FC236}">
                <a16:creationId xmlns:a16="http://schemas.microsoft.com/office/drawing/2014/main" id="{49A5D8CA-002A-D67E-E6D1-E1C8642DB2E8}"/>
              </a:ext>
            </a:extLst>
          </p:cNvPr>
          <p:cNvSpPr txBox="1"/>
          <p:nvPr/>
        </p:nvSpPr>
        <p:spPr>
          <a:xfrm>
            <a:off x="5849155" y="3252875"/>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4</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6" name="object 4">
            <a:extLst>
              <a:ext uri="{FF2B5EF4-FFF2-40B4-BE49-F238E27FC236}">
                <a16:creationId xmlns:a16="http://schemas.microsoft.com/office/drawing/2014/main" id="{FA489DA8-9120-FABF-8345-A356A7A0FBC5}"/>
              </a:ext>
            </a:extLst>
          </p:cNvPr>
          <p:cNvSpPr txBox="1"/>
          <p:nvPr/>
        </p:nvSpPr>
        <p:spPr>
          <a:xfrm>
            <a:off x="5849155" y="2767482"/>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7" name="object 4">
            <a:extLst>
              <a:ext uri="{FF2B5EF4-FFF2-40B4-BE49-F238E27FC236}">
                <a16:creationId xmlns:a16="http://schemas.microsoft.com/office/drawing/2014/main" id="{12E59FD2-237E-B2AA-349D-E93676146F2E}"/>
              </a:ext>
            </a:extLst>
          </p:cNvPr>
          <p:cNvSpPr txBox="1"/>
          <p:nvPr/>
        </p:nvSpPr>
        <p:spPr>
          <a:xfrm>
            <a:off x="5849155" y="2327704"/>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0</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8" name="object 5">
            <a:extLst>
              <a:ext uri="{FF2B5EF4-FFF2-40B4-BE49-F238E27FC236}">
                <a16:creationId xmlns:a16="http://schemas.microsoft.com/office/drawing/2014/main" id="{26088BE0-A5C2-2B35-BBC0-5337BD24C50F}"/>
              </a:ext>
            </a:extLst>
          </p:cNvPr>
          <p:cNvSpPr txBox="1">
            <a:spLocks/>
          </p:cNvSpPr>
          <p:nvPr/>
        </p:nvSpPr>
        <p:spPr>
          <a:xfrm>
            <a:off x="6936437" y="2406682"/>
            <a:ext cx="1817727" cy="954996"/>
          </a:xfrm>
          <a:prstGeom prst="rect">
            <a:avLst/>
          </a:prstGeom>
        </p:spPr>
        <p:txBody>
          <a:bodyPr vert="horz" wrap="square" lIns="0" tIns="47362" rIns="0" bIns="0" rtlCol="0">
            <a:spAutoFit/>
          </a:bodyPr>
          <a:lstStyle>
            <a:lvl1pPr>
              <a:defRPr sz="4950" b="1" i="0">
                <a:solidFill>
                  <a:schemeClr val="bg1"/>
                </a:solidFill>
                <a:latin typeface="SourceSansPro-SemiBold"/>
                <a:ea typeface="+mj-ea"/>
                <a:cs typeface="SourceSansPro-SemiBold"/>
              </a:defRPr>
            </a:lvl1pPr>
          </a:lstStyle>
          <a:p>
            <a:pPr marL="5776" marR="2310">
              <a:lnSpc>
                <a:spcPts val="2401"/>
              </a:lnSpc>
              <a:spcBef>
                <a:spcPts val="372"/>
              </a:spcBef>
              <a:tabLst>
                <a:tab pos="920688" algn="l"/>
                <a:tab pos="1299880" algn="l"/>
              </a:tabLst>
            </a:pPr>
            <a:r>
              <a:rPr lang="en-AU" sz="1819" kern="0" spc="130" dirty="0">
                <a:solidFill>
                  <a:schemeClr val="tx1"/>
                </a:solidFill>
                <a:latin typeface="Source Sans Pro SemiBold" panose="020B0503030403020204" pitchFamily="34" charset="0"/>
                <a:ea typeface="Source Sans Pro SemiBold" panose="020B0503030403020204" pitchFamily="34" charset="0"/>
              </a:rPr>
              <a:t>WHY IS IT A FLY RATHER THAN A BEETLE?</a:t>
            </a:r>
            <a:endParaRPr lang="en-AU" sz="1819" kern="0"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2" name="Footer Placeholder 1">
            <a:extLst>
              <a:ext uri="{FF2B5EF4-FFF2-40B4-BE49-F238E27FC236}">
                <a16:creationId xmlns:a16="http://schemas.microsoft.com/office/drawing/2014/main" id="{C7DB4EAF-EB21-0EC5-C1E8-C054B9A9634C}"/>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416561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237BE-8F7D-EE5A-4919-CF08C4DC7C93}"/>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399DAD23-FFB1-62C2-C999-4679167F3137}"/>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1: Welcome and Overview</a:t>
            </a:r>
            <a:endParaRPr lang="en-AU" sz="3200" b="1" dirty="0">
              <a:solidFill>
                <a:schemeClr val="tx1"/>
              </a:solidFill>
            </a:endParaRPr>
          </a:p>
        </p:txBody>
      </p:sp>
    </p:spTree>
    <p:extLst>
      <p:ext uri="{BB962C8B-B14F-4D97-AF65-F5344CB8AC3E}">
        <p14:creationId xmlns:p14="http://schemas.microsoft.com/office/powerpoint/2010/main" val="3411297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D8E5C-E919-EE3D-C9C8-A21363D74216}"/>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6CF23FFE-E853-FB82-465C-8EE2404502B1}"/>
              </a:ext>
            </a:extLst>
          </p:cNvPr>
          <p:cNvSpPr txBox="1">
            <a:spLocks noGrp="1"/>
          </p:cNvSpPr>
          <p:nvPr>
            <p:ph type="title"/>
          </p:nvPr>
        </p:nvSpPr>
        <p:spPr>
          <a:xfrm>
            <a:off x="1224530" y="764162"/>
            <a:ext cx="8173940" cy="647219"/>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a:t>
            </a:r>
            <a:br>
              <a:rPr lang="en-AU" spc="130" dirty="0">
                <a:solidFill>
                  <a:schemeClr val="tx1"/>
                </a:solidFill>
                <a:latin typeface="Source Sans Pro SemiBold" panose="020B0503030403020204" pitchFamily="34" charset="0"/>
                <a:ea typeface="Source Sans Pro SemiBold" panose="020B0503030403020204" pitchFamily="34" charset="0"/>
              </a:rPr>
            </a:br>
            <a:r>
              <a:rPr lang="en-AU" sz="1819" spc="130" dirty="0">
                <a:solidFill>
                  <a:schemeClr val="tx1"/>
                </a:solidFill>
                <a:latin typeface="Source Sans Pro SemiBold" panose="020B0503030403020204" pitchFamily="34" charset="0"/>
                <a:ea typeface="Source Sans Pro SemiBold" panose="020B0503030403020204" pitchFamily="34" charset="0"/>
              </a:rPr>
              <a:t>THE DIFFERENCE CONDITION</a:t>
            </a:r>
            <a:endParaRPr sz="1819" spc="-227" dirty="0">
              <a:solidFill>
                <a:schemeClr val="tx1"/>
              </a:solidFill>
              <a:latin typeface="Source Sans Pro SemiBold" panose="020B0503030403020204" pitchFamily="34" charset="0"/>
              <a:ea typeface="Source Sans Pro SemiBold" panose="020B0503030403020204" pitchFamily="34" charset="0"/>
            </a:endParaRPr>
          </a:p>
        </p:txBody>
      </p:sp>
      <p:cxnSp>
        <p:nvCxnSpPr>
          <p:cNvPr id="10" name="Straight Connector 9">
            <a:extLst>
              <a:ext uri="{FF2B5EF4-FFF2-40B4-BE49-F238E27FC236}">
                <a16:creationId xmlns:a16="http://schemas.microsoft.com/office/drawing/2014/main" id="{282C3747-646F-58A6-1971-4BAACDA3C684}"/>
              </a:ext>
            </a:extLst>
          </p:cNvPr>
          <p:cNvCxnSpPr>
            <a:cxnSpLocks/>
          </p:cNvCxnSpPr>
          <p:nvPr/>
        </p:nvCxnSpPr>
        <p:spPr>
          <a:xfrm>
            <a:off x="494572" y="2217792"/>
            <a:ext cx="5755381" cy="477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bject 4">
            <a:extLst>
              <a:ext uri="{FF2B5EF4-FFF2-40B4-BE49-F238E27FC236}">
                <a16:creationId xmlns:a16="http://schemas.microsoft.com/office/drawing/2014/main" id="{CBB77573-9726-59CD-300D-817DAECB59E9}"/>
              </a:ext>
            </a:extLst>
          </p:cNvPr>
          <p:cNvSpPr txBox="1"/>
          <p:nvPr/>
        </p:nvSpPr>
        <p:spPr>
          <a:xfrm>
            <a:off x="589199" y="1839055"/>
            <a:ext cx="524159"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Type</a:t>
            </a:r>
            <a:endParaRPr sz="1819" b="1" dirty="0">
              <a:latin typeface="Source Sans Pro" panose="020B0503030403020204" pitchFamily="34" charset="0"/>
              <a:ea typeface="Source Sans Pro" panose="020B0503030403020204" pitchFamily="34" charset="0"/>
              <a:cs typeface="SourceSansPro-Light"/>
            </a:endParaRPr>
          </a:p>
        </p:txBody>
      </p:sp>
      <p:sp>
        <p:nvSpPr>
          <p:cNvPr id="12" name="object 4">
            <a:extLst>
              <a:ext uri="{FF2B5EF4-FFF2-40B4-BE49-F238E27FC236}">
                <a16:creationId xmlns:a16="http://schemas.microsoft.com/office/drawing/2014/main" id="{7CADB37C-B547-5645-1977-8C1935135037}"/>
              </a:ext>
            </a:extLst>
          </p:cNvPr>
          <p:cNvSpPr txBox="1"/>
          <p:nvPr/>
        </p:nvSpPr>
        <p:spPr>
          <a:xfrm>
            <a:off x="1382871" y="1839055"/>
            <a:ext cx="524159" cy="285489"/>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Legs</a:t>
            </a:r>
            <a:endParaRPr sz="1819" b="1" dirty="0">
              <a:latin typeface="Source Sans Pro" panose="020B0503030403020204" pitchFamily="34" charset="0"/>
              <a:ea typeface="Source Sans Pro" panose="020B0503030403020204" pitchFamily="34" charset="0"/>
              <a:cs typeface="SourceSansPro-Light"/>
            </a:endParaRPr>
          </a:p>
        </p:txBody>
      </p:sp>
      <p:sp>
        <p:nvSpPr>
          <p:cNvPr id="13" name="object 4">
            <a:extLst>
              <a:ext uri="{FF2B5EF4-FFF2-40B4-BE49-F238E27FC236}">
                <a16:creationId xmlns:a16="http://schemas.microsoft.com/office/drawing/2014/main" id="{C293406F-8D3D-4A30-23F4-86360517D665}"/>
              </a:ext>
            </a:extLst>
          </p:cNvPr>
          <p:cNvSpPr txBox="1"/>
          <p:nvPr/>
        </p:nvSpPr>
        <p:spPr>
          <a:xfrm>
            <a:off x="2184429" y="1839055"/>
            <a:ext cx="84353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Stinger</a:t>
            </a:r>
            <a:endParaRPr sz="1819" b="1" dirty="0">
              <a:latin typeface="Source Sans Pro" panose="020B0503030403020204" pitchFamily="34" charset="0"/>
              <a:ea typeface="Source Sans Pro" panose="020B0503030403020204" pitchFamily="34" charset="0"/>
              <a:cs typeface="SourceSansPro-Light"/>
            </a:endParaRPr>
          </a:p>
        </p:txBody>
      </p:sp>
      <p:cxnSp>
        <p:nvCxnSpPr>
          <p:cNvPr id="14" name="Straight Connector 13">
            <a:extLst>
              <a:ext uri="{FF2B5EF4-FFF2-40B4-BE49-F238E27FC236}">
                <a16:creationId xmlns:a16="http://schemas.microsoft.com/office/drawing/2014/main" id="{600C576F-0936-8290-844A-C069E8638A07}"/>
              </a:ext>
            </a:extLst>
          </p:cNvPr>
          <p:cNvCxnSpPr>
            <a:cxnSpLocks/>
          </p:cNvCxnSpPr>
          <p:nvPr/>
        </p:nvCxnSpPr>
        <p:spPr>
          <a:xfrm>
            <a:off x="494571" y="1511333"/>
            <a:ext cx="5755381" cy="477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bject 4">
            <a:extLst>
              <a:ext uri="{FF2B5EF4-FFF2-40B4-BE49-F238E27FC236}">
                <a16:creationId xmlns:a16="http://schemas.microsoft.com/office/drawing/2014/main" id="{E25A5A8F-53C0-02FB-83F6-AD900038A2EE}"/>
              </a:ext>
            </a:extLst>
          </p:cNvPr>
          <p:cNvSpPr txBox="1"/>
          <p:nvPr/>
        </p:nvSpPr>
        <p:spPr>
          <a:xfrm>
            <a:off x="582475" y="2327704"/>
            <a:ext cx="672492"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Spider</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6" name="object 4">
            <a:extLst>
              <a:ext uri="{FF2B5EF4-FFF2-40B4-BE49-F238E27FC236}">
                <a16:creationId xmlns:a16="http://schemas.microsoft.com/office/drawing/2014/main" id="{F40500BE-D687-6657-7236-A075BE2894D4}"/>
              </a:ext>
            </a:extLst>
          </p:cNvPr>
          <p:cNvSpPr txBox="1"/>
          <p:nvPr/>
        </p:nvSpPr>
        <p:spPr>
          <a:xfrm>
            <a:off x="582475" y="2767482"/>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Beetle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7" name="object 4">
            <a:extLst>
              <a:ext uri="{FF2B5EF4-FFF2-40B4-BE49-F238E27FC236}">
                <a16:creationId xmlns:a16="http://schemas.microsoft.com/office/drawing/2014/main" id="{FF553FFA-FCE0-7FC9-60C7-E8F8E3DAC8C1}"/>
              </a:ext>
            </a:extLst>
          </p:cNvPr>
          <p:cNvSpPr txBox="1"/>
          <p:nvPr/>
        </p:nvSpPr>
        <p:spPr>
          <a:xfrm>
            <a:off x="582475" y="3252875"/>
            <a:ext cx="1817727"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Bee</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8" name="object 4">
            <a:extLst>
              <a:ext uri="{FF2B5EF4-FFF2-40B4-BE49-F238E27FC236}">
                <a16:creationId xmlns:a16="http://schemas.microsoft.com/office/drawing/2014/main" id="{28FA3FCD-CA07-94B3-4C01-E9F76DE05ABD}"/>
              </a:ext>
            </a:extLst>
          </p:cNvPr>
          <p:cNvSpPr txBox="1"/>
          <p:nvPr/>
        </p:nvSpPr>
        <p:spPr>
          <a:xfrm>
            <a:off x="582475" y="3704059"/>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Fly</a:t>
            </a:r>
            <a:endParaRPr sz="1819" dirty="0">
              <a:latin typeface="Source Sans Pro Light" panose="020B0403030403020204" pitchFamily="34" charset="0"/>
              <a:ea typeface="Source Sans Pro Light" panose="020B0403030403020204" pitchFamily="34" charset="0"/>
              <a:cs typeface="SourceSansPro-Light"/>
            </a:endParaRPr>
          </a:p>
        </p:txBody>
      </p:sp>
      <p:cxnSp>
        <p:nvCxnSpPr>
          <p:cNvPr id="19" name="Straight Connector 18">
            <a:extLst>
              <a:ext uri="{FF2B5EF4-FFF2-40B4-BE49-F238E27FC236}">
                <a16:creationId xmlns:a16="http://schemas.microsoft.com/office/drawing/2014/main" id="{82C74ED0-9CD2-F036-84B5-69A517D360C6}"/>
              </a:ext>
            </a:extLst>
          </p:cNvPr>
          <p:cNvCxnSpPr>
            <a:cxnSpLocks/>
          </p:cNvCxnSpPr>
          <p:nvPr/>
        </p:nvCxnSpPr>
        <p:spPr>
          <a:xfrm>
            <a:off x="494572" y="4240379"/>
            <a:ext cx="5755381" cy="477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bject 4">
            <a:extLst>
              <a:ext uri="{FF2B5EF4-FFF2-40B4-BE49-F238E27FC236}">
                <a16:creationId xmlns:a16="http://schemas.microsoft.com/office/drawing/2014/main" id="{7B908CC2-8B80-E492-5634-DC10D239CA76}"/>
              </a:ext>
            </a:extLst>
          </p:cNvPr>
          <p:cNvSpPr txBox="1"/>
          <p:nvPr/>
        </p:nvSpPr>
        <p:spPr>
          <a:xfrm>
            <a:off x="2462332"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23" name="object 4">
            <a:extLst>
              <a:ext uri="{FF2B5EF4-FFF2-40B4-BE49-F238E27FC236}">
                <a16:creationId xmlns:a16="http://schemas.microsoft.com/office/drawing/2014/main" id="{AEB93A87-44BB-5197-3081-FA04AC870FDB}"/>
              </a:ext>
            </a:extLst>
          </p:cNvPr>
          <p:cNvSpPr txBox="1"/>
          <p:nvPr/>
        </p:nvSpPr>
        <p:spPr>
          <a:xfrm>
            <a:off x="3492078" y="2327704"/>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24" name="object 4">
            <a:extLst>
              <a:ext uri="{FF2B5EF4-FFF2-40B4-BE49-F238E27FC236}">
                <a16:creationId xmlns:a16="http://schemas.microsoft.com/office/drawing/2014/main" id="{21E9FD9E-82F8-097C-E7E4-7C4FF3BDA1F5}"/>
              </a:ext>
            </a:extLst>
          </p:cNvPr>
          <p:cNvSpPr txBox="1"/>
          <p:nvPr/>
        </p:nvSpPr>
        <p:spPr>
          <a:xfrm>
            <a:off x="3492078" y="2767482"/>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2</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5" name="object 4">
            <a:extLst>
              <a:ext uri="{FF2B5EF4-FFF2-40B4-BE49-F238E27FC236}">
                <a16:creationId xmlns:a16="http://schemas.microsoft.com/office/drawing/2014/main" id="{C09327DE-F763-8344-4D22-FA1FB80A8B3F}"/>
              </a:ext>
            </a:extLst>
          </p:cNvPr>
          <p:cNvSpPr txBox="1"/>
          <p:nvPr/>
        </p:nvSpPr>
        <p:spPr>
          <a:xfrm>
            <a:off x="3492078" y="3252875"/>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5</a:t>
            </a:r>
          </a:p>
        </p:txBody>
      </p:sp>
      <p:sp>
        <p:nvSpPr>
          <p:cNvPr id="26" name="object 4">
            <a:extLst>
              <a:ext uri="{FF2B5EF4-FFF2-40B4-BE49-F238E27FC236}">
                <a16:creationId xmlns:a16="http://schemas.microsoft.com/office/drawing/2014/main" id="{E0D68FC1-017D-B2A6-18FD-111D22E0BCCE}"/>
              </a:ext>
            </a:extLst>
          </p:cNvPr>
          <p:cNvSpPr txBox="1"/>
          <p:nvPr/>
        </p:nvSpPr>
        <p:spPr>
          <a:xfrm>
            <a:off x="3492078" y="3704059"/>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5</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9" name="object 4">
            <a:extLst>
              <a:ext uri="{FF2B5EF4-FFF2-40B4-BE49-F238E27FC236}">
                <a16:creationId xmlns:a16="http://schemas.microsoft.com/office/drawing/2014/main" id="{44BD8922-D0C4-B5DF-83D2-425EC16689AA}"/>
              </a:ext>
            </a:extLst>
          </p:cNvPr>
          <p:cNvSpPr txBox="1"/>
          <p:nvPr/>
        </p:nvSpPr>
        <p:spPr>
          <a:xfrm>
            <a:off x="3301415" y="1839055"/>
            <a:ext cx="52396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0" name="object 4">
            <a:extLst>
              <a:ext uri="{FF2B5EF4-FFF2-40B4-BE49-F238E27FC236}">
                <a16:creationId xmlns:a16="http://schemas.microsoft.com/office/drawing/2014/main" id="{38F629B3-2B4E-E5CB-02C6-489679273343}"/>
              </a:ext>
            </a:extLst>
          </p:cNvPr>
          <p:cNvSpPr txBox="1"/>
          <p:nvPr/>
        </p:nvSpPr>
        <p:spPr>
          <a:xfrm>
            <a:off x="4098832" y="1559101"/>
            <a:ext cx="1227426" cy="565437"/>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Compound</a:t>
            </a:r>
            <a:br>
              <a:rPr lang="en-AU" sz="1819" b="1" spc="-9" dirty="0">
                <a:latin typeface="Source Sans Pro" panose="020B0503030403020204" pitchFamily="34" charset="0"/>
                <a:ea typeface="Source Sans Pro" panose="020B0503030403020204" pitchFamily="34" charset="0"/>
                <a:cs typeface="SourceSansPro-Light"/>
              </a:rPr>
            </a:b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1" name="object 4">
            <a:extLst>
              <a:ext uri="{FF2B5EF4-FFF2-40B4-BE49-F238E27FC236}">
                <a16:creationId xmlns:a16="http://schemas.microsoft.com/office/drawing/2014/main" id="{AB98EED1-3603-69BA-7C9F-3E27F4B73BFD}"/>
              </a:ext>
            </a:extLst>
          </p:cNvPr>
          <p:cNvSpPr txBox="1"/>
          <p:nvPr/>
        </p:nvSpPr>
        <p:spPr>
          <a:xfrm>
            <a:off x="5593573" y="1839055"/>
            <a:ext cx="663983"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Wings</a:t>
            </a:r>
            <a:endParaRPr sz="1819" b="1" dirty="0">
              <a:latin typeface="Source Sans Pro" panose="020B0503030403020204" pitchFamily="34" charset="0"/>
              <a:ea typeface="Source Sans Pro" panose="020B0503030403020204" pitchFamily="34" charset="0"/>
              <a:cs typeface="SourceSansPro-Light"/>
            </a:endParaRPr>
          </a:p>
        </p:txBody>
      </p:sp>
      <p:sp>
        <p:nvSpPr>
          <p:cNvPr id="38" name="object 4">
            <a:extLst>
              <a:ext uri="{FF2B5EF4-FFF2-40B4-BE49-F238E27FC236}">
                <a16:creationId xmlns:a16="http://schemas.microsoft.com/office/drawing/2014/main" id="{A6D1C8FD-E0DE-15BD-43A3-35036A006402}"/>
              </a:ext>
            </a:extLst>
          </p:cNvPr>
          <p:cNvSpPr txBox="1"/>
          <p:nvPr/>
        </p:nvSpPr>
        <p:spPr>
          <a:xfrm>
            <a:off x="1382871" y="2327704"/>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39" name="object 4">
            <a:extLst>
              <a:ext uri="{FF2B5EF4-FFF2-40B4-BE49-F238E27FC236}">
                <a16:creationId xmlns:a16="http://schemas.microsoft.com/office/drawing/2014/main" id="{9FDEB7F9-4268-5BE4-681B-119BE848512A}"/>
              </a:ext>
            </a:extLst>
          </p:cNvPr>
          <p:cNvSpPr txBox="1"/>
          <p:nvPr/>
        </p:nvSpPr>
        <p:spPr>
          <a:xfrm>
            <a:off x="1382871" y="2767482"/>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0" name="object 4">
            <a:extLst>
              <a:ext uri="{FF2B5EF4-FFF2-40B4-BE49-F238E27FC236}">
                <a16:creationId xmlns:a16="http://schemas.microsoft.com/office/drawing/2014/main" id="{6310886C-5612-0618-6EAB-B90764451D51}"/>
              </a:ext>
            </a:extLst>
          </p:cNvPr>
          <p:cNvSpPr txBox="1"/>
          <p:nvPr/>
        </p:nvSpPr>
        <p:spPr>
          <a:xfrm>
            <a:off x="1382871" y="3252875"/>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1" name="object 4">
            <a:extLst>
              <a:ext uri="{FF2B5EF4-FFF2-40B4-BE49-F238E27FC236}">
                <a16:creationId xmlns:a16="http://schemas.microsoft.com/office/drawing/2014/main" id="{FAD7A2AC-E310-2B44-3AF3-FCD2B550C6E5}"/>
              </a:ext>
            </a:extLst>
          </p:cNvPr>
          <p:cNvSpPr txBox="1"/>
          <p:nvPr/>
        </p:nvSpPr>
        <p:spPr>
          <a:xfrm>
            <a:off x="1382871" y="3704059"/>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2" name="object 4">
            <a:extLst>
              <a:ext uri="{FF2B5EF4-FFF2-40B4-BE49-F238E27FC236}">
                <a16:creationId xmlns:a16="http://schemas.microsoft.com/office/drawing/2014/main" id="{01147C23-3656-98D2-6A7F-3F8A7E3E27F2}"/>
              </a:ext>
            </a:extLst>
          </p:cNvPr>
          <p:cNvSpPr txBox="1"/>
          <p:nvPr/>
        </p:nvSpPr>
        <p:spPr>
          <a:xfrm>
            <a:off x="2458300"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3" name="object 4">
            <a:extLst>
              <a:ext uri="{FF2B5EF4-FFF2-40B4-BE49-F238E27FC236}">
                <a16:creationId xmlns:a16="http://schemas.microsoft.com/office/drawing/2014/main" id="{5994172A-0F77-5262-9AEC-9B4E013462B9}"/>
              </a:ext>
            </a:extLst>
          </p:cNvPr>
          <p:cNvSpPr txBox="1"/>
          <p:nvPr/>
        </p:nvSpPr>
        <p:spPr>
          <a:xfrm>
            <a:off x="2458300" y="2767482"/>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4" name="object 4">
            <a:extLst>
              <a:ext uri="{FF2B5EF4-FFF2-40B4-BE49-F238E27FC236}">
                <a16:creationId xmlns:a16="http://schemas.microsoft.com/office/drawing/2014/main" id="{6252B267-B966-DA4D-4482-7D7510E472D8}"/>
              </a:ext>
            </a:extLst>
          </p:cNvPr>
          <p:cNvSpPr txBox="1"/>
          <p:nvPr/>
        </p:nvSpPr>
        <p:spPr>
          <a:xfrm>
            <a:off x="2458300" y="3704059"/>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5" name="object 4">
            <a:extLst>
              <a:ext uri="{FF2B5EF4-FFF2-40B4-BE49-F238E27FC236}">
                <a16:creationId xmlns:a16="http://schemas.microsoft.com/office/drawing/2014/main" id="{BC9D6D34-63AB-0A8C-4100-05114AA4CBE6}"/>
              </a:ext>
            </a:extLst>
          </p:cNvPr>
          <p:cNvSpPr txBox="1"/>
          <p:nvPr/>
        </p:nvSpPr>
        <p:spPr>
          <a:xfrm>
            <a:off x="4564651"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7" name="object 4">
            <a:extLst>
              <a:ext uri="{FF2B5EF4-FFF2-40B4-BE49-F238E27FC236}">
                <a16:creationId xmlns:a16="http://schemas.microsoft.com/office/drawing/2014/main" id="{A7265DBB-2558-1172-DFA7-A1E10CE3B3C0}"/>
              </a:ext>
            </a:extLst>
          </p:cNvPr>
          <p:cNvSpPr txBox="1"/>
          <p:nvPr/>
        </p:nvSpPr>
        <p:spPr>
          <a:xfrm>
            <a:off x="4568683" y="2767482"/>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8" name="object 4">
            <a:extLst>
              <a:ext uri="{FF2B5EF4-FFF2-40B4-BE49-F238E27FC236}">
                <a16:creationId xmlns:a16="http://schemas.microsoft.com/office/drawing/2014/main" id="{CB5B7343-0DEB-8570-FC43-D00F7AA0AF64}"/>
              </a:ext>
            </a:extLst>
          </p:cNvPr>
          <p:cNvSpPr txBox="1"/>
          <p:nvPr/>
        </p:nvSpPr>
        <p:spPr>
          <a:xfrm>
            <a:off x="4568683"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9" name="object 4">
            <a:extLst>
              <a:ext uri="{FF2B5EF4-FFF2-40B4-BE49-F238E27FC236}">
                <a16:creationId xmlns:a16="http://schemas.microsoft.com/office/drawing/2014/main" id="{0E04F886-5DE0-9E66-44D5-232551A0572C}"/>
              </a:ext>
            </a:extLst>
          </p:cNvPr>
          <p:cNvSpPr txBox="1"/>
          <p:nvPr/>
        </p:nvSpPr>
        <p:spPr>
          <a:xfrm>
            <a:off x="4568683" y="3704059"/>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62" name="object 4">
            <a:extLst>
              <a:ext uri="{FF2B5EF4-FFF2-40B4-BE49-F238E27FC236}">
                <a16:creationId xmlns:a16="http://schemas.microsoft.com/office/drawing/2014/main" id="{EF85D449-8E7C-8F7E-17E7-04B1A97EC446}"/>
              </a:ext>
            </a:extLst>
          </p:cNvPr>
          <p:cNvSpPr txBox="1"/>
          <p:nvPr/>
        </p:nvSpPr>
        <p:spPr>
          <a:xfrm>
            <a:off x="5849155" y="3704059"/>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2</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5" name="object 4">
            <a:extLst>
              <a:ext uri="{FF2B5EF4-FFF2-40B4-BE49-F238E27FC236}">
                <a16:creationId xmlns:a16="http://schemas.microsoft.com/office/drawing/2014/main" id="{58176B46-8DAB-7E8B-9CB5-F3C30BD930B9}"/>
              </a:ext>
            </a:extLst>
          </p:cNvPr>
          <p:cNvSpPr txBox="1"/>
          <p:nvPr/>
        </p:nvSpPr>
        <p:spPr>
          <a:xfrm>
            <a:off x="5849155" y="3252875"/>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4</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6" name="object 4">
            <a:extLst>
              <a:ext uri="{FF2B5EF4-FFF2-40B4-BE49-F238E27FC236}">
                <a16:creationId xmlns:a16="http://schemas.microsoft.com/office/drawing/2014/main" id="{DBE6F4CC-5CB6-992E-1896-7569202BCE88}"/>
              </a:ext>
            </a:extLst>
          </p:cNvPr>
          <p:cNvSpPr txBox="1"/>
          <p:nvPr/>
        </p:nvSpPr>
        <p:spPr>
          <a:xfrm>
            <a:off x="5849155" y="2767482"/>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2</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7" name="object 4">
            <a:extLst>
              <a:ext uri="{FF2B5EF4-FFF2-40B4-BE49-F238E27FC236}">
                <a16:creationId xmlns:a16="http://schemas.microsoft.com/office/drawing/2014/main" id="{ED02AB2C-B5CA-9755-E66C-B722D195EF69}"/>
              </a:ext>
            </a:extLst>
          </p:cNvPr>
          <p:cNvSpPr txBox="1"/>
          <p:nvPr/>
        </p:nvSpPr>
        <p:spPr>
          <a:xfrm>
            <a:off x="5849155" y="2327704"/>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0</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8" name="object 5">
            <a:extLst>
              <a:ext uri="{FF2B5EF4-FFF2-40B4-BE49-F238E27FC236}">
                <a16:creationId xmlns:a16="http://schemas.microsoft.com/office/drawing/2014/main" id="{56A61F83-2419-C54E-A679-47E97C61BCBF}"/>
              </a:ext>
            </a:extLst>
          </p:cNvPr>
          <p:cNvSpPr txBox="1">
            <a:spLocks/>
          </p:cNvSpPr>
          <p:nvPr/>
        </p:nvSpPr>
        <p:spPr>
          <a:xfrm>
            <a:off x="6936437" y="2406682"/>
            <a:ext cx="1817727" cy="954996"/>
          </a:xfrm>
          <a:prstGeom prst="rect">
            <a:avLst/>
          </a:prstGeom>
        </p:spPr>
        <p:txBody>
          <a:bodyPr vert="horz" wrap="square" lIns="0" tIns="47362" rIns="0" bIns="0" rtlCol="0">
            <a:spAutoFit/>
          </a:bodyPr>
          <a:lstStyle>
            <a:lvl1pPr>
              <a:defRPr sz="4950" b="1" i="0">
                <a:solidFill>
                  <a:schemeClr val="bg1"/>
                </a:solidFill>
                <a:latin typeface="SourceSansPro-SemiBold"/>
                <a:ea typeface="+mj-ea"/>
                <a:cs typeface="SourceSansPro-SemiBold"/>
              </a:defRPr>
            </a:lvl1pPr>
          </a:lstStyle>
          <a:p>
            <a:pPr marL="5776" marR="2310">
              <a:lnSpc>
                <a:spcPts val="2401"/>
              </a:lnSpc>
              <a:spcBef>
                <a:spcPts val="372"/>
              </a:spcBef>
              <a:tabLst>
                <a:tab pos="920688" algn="l"/>
                <a:tab pos="1299880" algn="l"/>
              </a:tabLst>
            </a:pPr>
            <a:r>
              <a:rPr lang="en-AU" sz="1819" kern="0" spc="130" dirty="0">
                <a:solidFill>
                  <a:schemeClr val="tx1"/>
                </a:solidFill>
                <a:latin typeface="Source Sans Pro SemiBold" panose="020B0503030403020204" pitchFamily="34" charset="0"/>
                <a:ea typeface="Source Sans Pro SemiBold" panose="020B0503030403020204" pitchFamily="34" charset="0"/>
              </a:rPr>
              <a:t>WHY IS IT A FLY RATHER THAN A BEETLE?</a:t>
            </a:r>
            <a:endParaRPr lang="en-AU" sz="1819" kern="0"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2" name="Footer Placeholder 1">
            <a:extLst>
              <a:ext uri="{FF2B5EF4-FFF2-40B4-BE49-F238E27FC236}">
                <a16:creationId xmlns:a16="http://schemas.microsoft.com/office/drawing/2014/main" id="{64CE0B51-3954-2455-F7DE-1ED7D310D2B5}"/>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2740245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BABD5-E1CB-6EDC-8202-901309B74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79E29-E1F7-0461-10A7-87C46829811C}"/>
              </a:ext>
            </a:extLst>
          </p:cNvPr>
          <p:cNvSpPr>
            <a:spLocks noGrp="1"/>
          </p:cNvSpPr>
          <p:nvPr>
            <p:ph type="title"/>
          </p:nvPr>
        </p:nvSpPr>
        <p:spPr/>
        <p:txBody>
          <a:bodyPr>
            <a:normAutofit/>
          </a:bodyPr>
          <a:lstStyle/>
          <a:p>
            <a:r>
              <a:rPr lang="en-AU" sz="3600" b="1" dirty="0"/>
              <a:t>HCXAI: </a:t>
            </a:r>
            <a:r>
              <a:rPr lang="en-AU" b="1" dirty="0"/>
              <a:t>G</a:t>
            </a:r>
            <a:r>
              <a:rPr lang="en-AU" sz="3600" b="1" dirty="0"/>
              <a:t>ive control to the users</a:t>
            </a:r>
            <a:endParaRPr lang="en-AU" dirty="0"/>
          </a:p>
        </p:txBody>
      </p:sp>
      <p:sp>
        <p:nvSpPr>
          <p:cNvPr id="4" name="Content Placeholder 3">
            <a:extLst>
              <a:ext uri="{FF2B5EF4-FFF2-40B4-BE49-F238E27FC236}">
                <a16:creationId xmlns:a16="http://schemas.microsoft.com/office/drawing/2014/main" id="{3DEC5CD0-ACB2-735C-C506-488A96C97D9D}"/>
              </a:ext>
            </a:extLst>
          </p:cNvPr>
          <p:cNvSpPr>
            <a:spLocks noGrp="1"/>
          </p:cNvSpPr>
          <p:nvPr>
            <p:ph sz="half" idx="2"/>
          </p:nvPr>
        </p:nvSpPr>
        <p:spPr/>
        <p:txBody>
          <a:bodyPr>
            <a:normAutofit fontScale="85000" lnSpcReduction="20000"/>
          </a:bodyPr>
          <a:lstStyle/>
          <a:p>
            <a:r>
              <a:rPr lang="en-AU" dirty="0"/>
              <a:t>Cognitive forcing functions </a:t>
            </a:r>
            <a:r>
              <a:rPr lang="en-AU" dirty="0">
                <a:sym typeface="Wingdings" panose="05000000000000000000" pitchFamily="2" charset="2"/>
              </a:rPr>
              <a:t> </a:t>
            </a:r>
            <a:r>
              <a:rPr lang="en-AU" dirty="0"/>
              <a:t>interventions to encourage analytical thinking</a:t>
            </a:r>
          </a:p>
          <a:p>
            <a:r>
              <a:rPr lang="en-AU" dirty="0"/>
              <a:t>CF could potentially reduce overreliance</a:t>
            </a:r>
          </a:p>
          <a:p>
            <a:r>
              <a:rPr lang="en-AU" dirty="0"/>
              <a:t>Need to focus on system usability – user’s may not prefer the best system!</a:t>
            </a:r>
          </a:p>
          <a:p>
            <a:r>
              <a:rPr lang="en-AU" dirty="0"/>
              <a:t>Adaptively apply CF based on task requirements and user characteristics</a:t>
            </a:r>
          </a:p>
          <a:p>
            <a:pPr lvl="1"/>
            <a:r>
              <a:rPr lang="en-AU" dirty="0"/>
              <a:t>CF benefits more engaged users!</a:t>
            </a:r>
          </a:p>
        </p:txBody>
      </p:sp>
      <p:sp>
        <p:nvSpPr>
          <p:cNvPr id="5" name="Footer Placeholder 4">
            <a:extLst>
              <a:ext uri="{FF2B5EF4-FFF2-40B4-BE49-F238E27FC236}">
                <a16:creationId xmlns:a16="http://schemas.microsoft.com/office/drawing/2014/main" id="{ACDABF35-9DAF-34D4-8C34-783A3C16CC47}"/>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4A99857D-F143-E912-73B0-FB6B4733366F}"/>
              </a:ext>
            </a:extLst>
          </p:cNvPr>
          <p:cNvSpPr txBox="1"/>
          <p:nvPr/>
        </p:nvSpPr>
        <p:spPr>
          <a:xfrm>
            <a:off x="251520" y="3098606"/>
            <a:ext cx="4035670" cy="1015663"/>
          </a:xfrm>
          <a:prstGeom prst="rect">
            <a:avLst/>
          </a:prstGeom>
          <a:noFill/>
        </p:spPr>
        <p:txBody>
          <a:bodyPr wrap="square">
            <a:spAutoFit/>
          </a:bodyPr>
          <a:lstStyle/>
          <a:p>
            <a:r>
              <a:rPr lang="en-AU" sz="1200" b="0" i="0" dirty="0">
                <a:solidFill>
                  <a:srgbClr val="222222"/>
                </a:solidFill>
                <a:effectLst/>
                <a:latin typeface="Arial" panose="020B0604020202020204" pitchFamily="34" charset="0"/>
              </a:rPr>
              <a:t>Buçinca, Zana, Maja Barbara Malaya, and Krzysztof Z. </a:t>
            </a:r>
            <a:r>
              <a:rPr lang="en-AU" sz="1200" b="0" i="0" dirty="0" err="1">
                <a:solidFill>
                  <a:srgbClr val="222222"/>
                </a:solidFill>
                <a:effectLst/>
                <a:latin typeface="Arial" panose="020B0604020202020204" pitchFamily="34" charset="0"/>
              </a:rPr>
              <a:t>Gajos</a:t>
            </a:r>
            <a:r>
              <a:rPr lang="en-AU" sz="1200" b="0" i="0" dirty="0">
                <a:solidFill>
                  <a:srgbClr val="222222"/>
                </a:solidFill>
                <a:effectLst/>
                <a:latin typeface="Arial" panose="020B0604020202020204" pitchFamily="34" charset="0"/>
              </a:rPr>
              <a:t>. "To trust or to think: cognitive forcing functions can reduce overreliance on AI in AI-assisted decision-making." Proceedings of the ACM on Human-computer Interaction 5.CSCW1 (2021): 1-21.</a:t>
            </a:r>
            <a:endParaRPr lang="en-AU" sz="1200" dirty="0"/>
          </a:p>
        </p:txBody>
      </p:sp>
      <p:pic>
        <p:nvPicPr>
          <p:cNvPr id="12" name="Content Placeholder 11">
            <a:extLst>
              <a:ext uri="{FF2B5EF4-FFF2-40B4-BE49-F238E27FC236}">
                <a16:creationId xmlns:a16="http://schemas.microsoft.com/office/drawing/2014/main" id="{9672B58B-EDF5-33A0-46E4-0381494808D0}"/>
              </a:ext>
            </a:extLst>
          </p:cNvPr>
          <p:cNvPicPr>
            <a:picLocks noGrp="1" noChangeAspect="1"/>
          </p:cNvPicPr>
          <p:nvPr>
            <p:ph sz="half" idx="1"/>
          </p:nvPr>
        </p:nvPicPr>
        <p:blipFill>
          <a:blip r:embed="rId2"/>
          <a:stretch>
            <a:fillRect/>
          </a:stretch>
        </p:blipFill>
        <p:spPr>
          <a:xfrm>
            <a:off x="252985" y="1679563"/>
            <a:ext cx="4038600" cy="1037072"/>
          </a:xfrm>
        </p:spPr>
      </p:pic>
    </p:spTree>
    <p:extLst>
      <p:ext uri="{BB962C8B-B14F-4D97-AF65-F5344CB8AC3E}">
        <p14:creationId xmlns:p14="http://schemas.microsoft.com/office/powerpoint/2010/main" val="3673231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9A0F-3684-9EEA-D743-893B4A1AA5D9}"/>
              </a:ext>
            </a:extLst>
          </p:cNvPr>
          <p:cNvSpPr>
            <a:spLocks noGrp="1"/>
          </p:cNvSpPr>
          <p:nvPr>
            <p:ph type="title"/>
          </p:nvPr>
        </p:nvSpPr>
        <p:spPr/>
        <p:txBody>
          <a:bodyPr/>
          <a:lstStyle/>
          <a:p>
            <a:r>
              <a:rPr lang="en-AU" dirty="0"/>
              <a:t>Exercise</a:t>
            </a:r>
          </a:p>
        </p:txBody>
      </p:sp>
      <p:sp>
        <p:nvSpPr>
          <p:cNvPr id="3" name="Content Placeholder 2">
            <a:extLst>
              <a:ext uri="{FF2B5EF4-FFF2-40B4-BE49-F238E27FC236}">
                <a16:creationId xmlns:a16="http://schemas.microsoft.com/office/drawing/2014/main" id="{8C663DAC-E263-51F1-1990-C743C7CBA2B3}"/>
              </a:ext>
            </a:extLst>
          </p:cNvPr>
          <p:cNvSpPr>
            <a:spLocks noGrp="1"/>
          </p:cNvSpPr>
          <p:nvPr>
            <p:ph sz="half" idx="1"/>
          </p:nvPr>
        </p:nvSpPr>
        <p:spPr/>
        <p:txBody>
          <a:bodyPr/>
          <a:lstStyle/>
          <a:p>
            <a:r>
              <a:rPr lang="en-AU" dirty="0"/>
              <a:t>Provide explainability approach (info-level) options</a:t>
            </a:r>
          </a:p>
          <a:p>
            <a:endParaRPr lang="en-AU" dirty="0"/>
          </a:p>
          <a:p>
            <a:r>
              <a:rPr lang="en-AU" dirty="0"/>
              <a:t>Ask users to critique each one</a:t>
            </a:r>
          </a:p>
        </p:txBody>
      </p:sp>
      <p:sp>
        <p:nvSpPr>
          <p:cNvPr id="4" name="Content Placeholder 3">
            <a:extLst>
              <a:ext uri="{FF2B5EF4-FFF2-40B4-BE49-F238E27FC236}">
                <a16:creationId xmlns:a16="http://schemas.microsoft.com/office/drawing/2014/main" id="{0A74DC8B-367D-404D-0F51-490E459C0361}"/>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4C62C94F-62D6-7760-AC34-D2CC2659E433}"/>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900683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8D17A-7C41-54F7-188B-29F51036F6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8DC34-F6DB-5386-D950-CADED62477FB}"/>
              </a:ext>
            </a:extLst>
          </p:cNvPr>
          <p:cNvSpPr>
            <a:spLocks noGrp="1"/>
          </p:cNvSpPr>
          <p:nvPr>
            <p:ph type="title"/>
          </p:nvPr>
        </p:nvSpPr>
        <p:spPr>
          <a:xfrm>
            <a:off x="251520" y="804576"/>
            <a:ext cx="8723312" cy="639365"/>
          </a:xfrm>
        </p:spPr>
        <p:txBody>
          <a:bodyPr>
            <a:noAutofit/>
          </a:bodyPr>
          <a:lstStyle/>
          <a:p>
            <a:r>
              <a:rPr lang="en-AU" sz="2400" b="1" dirty="0"/>
              <a:t>HCXAI: Selectively Presenting Reasoning Based on User’s Preferences.</a:t>
            </a:r>
            <a:endParaRPr lang="en-AU" sz="2400" dirty="0"/>
          </a:p>
        </p:txBody>
      </p:sp>
      <p:sp>
        <p:nvSpPr>
          <p:cNvPr id="4" name="Content Placeholder 3">
            <a:extLst>
              <a:ext uri="{FF2B5EF4-FFF2-40B4-BE49-F238E27FC236}">
                <a16:creationId xmlns:a16="http://schemas.microsoft.com/office/drawing/2014/main" id="{976FD51B-E21B-8B8E-409D-C3593926261F}"/>
              </a:ext>
            </a:extLst>
          </p:cNvPr>
          <p:cNvSpPr>
            <a:spLocks noGrp="1"/>
          </p:cNvSpPr>
          <p:nvPr>
            <p:ph sz="half" idx="2"/>
          </p:nvPr>
        </p:nvSpPr>
        <p:spPr/>
        <p:txBody>
          <a:bodyPr>
            <a:normAutofit/>
          </a:bodyPr>
          <a:lstStyle/>
          <a:p>
            <a:r>
              <a:rPr lang="en-AU" dirty="0"/>
              <a:t>Focus on relevant information in AI decision-making tasks, reducing cognitive load and preventing over-reliance.</a:t>
            </a:r>
          </a:p>
          <a:p>
            <a:r>
              <a:rPr lang="en-AU" dirty="0"/>
              <a:t>Training supervised learning model of what user’s tag as important</a:t>
            </a:r>
          </a:p>
        </p:txBody>
      </p:sp>
      <p:sp>
        <p:nvSpPr>
          <p:cNvPr id="5" name="Footer Placeholder 4">
            <a:extLst>
              <a:ext uri="{FF2B5EF4-FFF2-40B4-BE49-F238E27FC236}">
                <a16:creationId xmlns:a16="http://schemas.microsoft.com/office/drawing/2014/main" id="{A27A66AB-4EF8-C788-69FC-57C7F72A33FF}"/>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B6C2582F-94BE-9A2E-8C25-2ED27F0D4567}"/>
              </a:ext>
            </a:extLst>
          </p:cNvPr>
          <p:cNvSpPr txBox="1"/>
          <p:nvPr/>
        </p:nvSpPr>
        <p:spPr>
          <a:xfrm>
            <a:off x="445073" y="4209876"/>
            <a:ext cx="4035670" cy="584775"/>
          </a:xfrm>
          <a:prstGeom prst="rect">
            <a:avLst/>
          </a:prstGeom>
          <a:noFill/>
        </p:spPr>
        <p:txBody>
          <a:bodyPr wrap="square">
            <a:spAutoFit/>
          </a:bodyPr>
          <a:lstStyle/>
          <a:p>
            <a:r>
              <a:rPr lang="en-AU" sz="800" b="0" i="0" dirty="0">
                <a:solidFill>
                  <a:srgbClr val="222222"/>
                </a:solidFill>
                <a:effectLst/>
                <a:latin typeface="Arial" panose="020B0604020202020204" pitchFamily="34" charset="0"/>
              </a:rPr>
              <a:t>Vivian Lai, Yiming Zhang, Chacha Chen, Q. Vera Liao, and </a:t>
            </a:r>
            <a:r>
              <a:rPr lang="en-AU" sz="800" b="0" i="0" dirty="0" err="1">
                <a:solidFill>
                  <a:srgbClr val="222222"/>
                </a:solidFill>
                <a:effectLst/>
                <a:latin typeface="Arial" panose="020B0604020202020204" pitchFamily="34" charset="0"/>
              </a:rPr>
              <a:t>Chenhao</a:t>
            </a:r>
            <a:r>
              <a:rPr lang="en-AU" sz="800" b="0" i="0" dirty="0">
                <a:solidFill>
                  <a:srgbClr val="222222"/>
                </a:solidFill>
                <a:effectLst/>
                <a:latin typeface="Arial" panose="020B0604020202020204" pitchFamily="34" charset="0"/>
              </a:rPr>
              <a:t> Tan. 2023. Selective Explanations: Leveraging Human Input to Align Explainable AI. Proc. ACM Hum.-</a:t>
            </a:r>
            <a:r>
              <a:rPr lang="en-AU" sz="800" b="0" i="0" dirty="0" err="1">
                <a:solidFill>
                  <a:srgbClr val="222222"/>
                </a:solidFill>
                <a:effectLst/>
                <a:latin typeface="Arial" panose="020B0604020202020204" pitchFamily="34" charset="0"/>
              </a:rPr>
              <a:t>Comput</a:t>
            </a:r>
            <a:r>
              <a:rPr lang="en-AU" sz="800" b="0" i="0" dirty="0">
                <a:solidFill>
                  <a:srgbClr val="222222"/>
                </a:solidFill>
                <a:effectLst/>
                <a:latin typeface="Arial" panose="020B0604020202020204" pitchFamily="34" charset="0"/>
              </a:rPr>
              <a:t>. Interact. 7, CSCW2, Article 357 (October 2023), 35 pages. https://doi.org/10.1145/3610206</a:t>
            </a:r>
          </a:p>
        </p:txBody>
      </p:sp>
      <p:pic>
        <p:nvPicPr>
          <p:cNvPr id="8" name="Content Placeholder 7">
            <a:extLst>
              <a:ext uri="{FF2B5EF4-FFF2-40B4-BE49-F238E27FC236}">
                <a16:creationId xmlns:a16="http://schemas.microsoft.com/office/drawing/2014/main" id="{734ECD7D-DAF9-CC1B-CEE3-20A1E66B714F}"/>
              </a:ext>
            </a:extLst>
          </p:cNvPr>
          <p:cNvPicPr>
            <a:picLocks noGrp="1" noChangeAspect="1"/>
          </p:cNvPicPr>
          <p:nvPr>
            <p:ph sz="half" idx="1"/>
          </p:nvPr>
        </p:nvPicPr>
        <p:blipFill>
          <a:blip r:embed="rId3"/>
          <a:stretch>
            <a:fillRect/>
          </a:stretch>
        </p:blipFill>
        <p:spPr>
          <a:xfrm>
            <a:off x="251520" y="1665854"/>
            <a:ext cx="4038600" cy="1197889"/>
          </a:xfrm>
        </p:spPr>
      </p:pic>
      <p:pic>
        <p:nvPicPr>
          <p:cNvPr id="12" name="Picture 11">
            <a:extLst>
              <a:ext uri="{FF2B5EF4-FFF2-40B4-BE49-F238E27FC236}">
                <a16:creationId xmlns:a16="http://schemas.microsoft.com/office/drawing/2014/main" id="{8E69DC9F-6B95-F65E-2F28-136F5C03DEBC}"/>
              </a:ext>
            </a:extLst>
          </p:cNvPr>
          <p:cNvPicPr>
            <a:picLocks noChangeAspect="1"/>
          </p:cNvPicPr>
          <p:nvPr/>
        </p:nvPicPr>
        <p:blipFill>
          <a:blip r:embed="rId4"/>
          <a:stretch>
            <a:fillRect/>
          </a:stretch>
        </p:blipFill>
        <p:spPr>
          <a:xfrm>
            <a:off x="251520" y="3070452"/>
            <a:ext cx="4320480" cy="877510"/>
          </a:xfrm>
          <a:prstGeom prst="rect">
            <a:avLst/>
          </a:prstGeom>
        </p:spPr>
      </p:pic>
    </p:spTree>
    <p:extLst>
      <p:ext uri="{BB962C8B-B14F-4D97-AF65-F5344CB8AC3E}">
        <p14:creationId xmlns:p14="http://schemas.microsoft.com/office/powerpoint/2010/main" val="2002869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DE649-01CE-E3EE-5940-264A2B704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CB442-3955-1640-2D30-1F096BD768D1}"/>
              </a:ext>
            </a:extLst>
          </p:cNvPr>
          <p:cNvSpPr>
            <a:spLocks noGrp="1"/>
          </p:cNvSpPr>
          <p:nvPr>
            <p:ph type="title"/>
          </p:nvPr>
        </p:nvSpPr>
        <p:spPr/>
        <p:txBody>
          <a:bodyPr/>
          <a:lstStyle/>
          <a:p>
            <a:r>
              <a:rPr lang="en-AU" sz="3600" b="1" dirty="0"/>
              <a:t>HCXAI: </a:t>
            </a:r>
            <a:r>
              <a:rPr lang="en-AU" b="1" dirty="0"/>
              <a:t>Present evidence for user hypotheses</a:t>
            </a:r>
            <a:endParaRPr lang="en-AU" dirty="0"/>
          </a:p>
        </p:txBody>
      </p:sp>
      <p:sp>
        <p:nvSpPr>
          <p:cNvPr id="4" name="Content Placeholder 3">
            <a:extLst>
              <a:ext uri="{FF2B5EF4-FFF2-40B4-BE49-F238E27FC236}">
                <a16:creationId xmlns:a16="http://schemas.microsoft.com/office/drawing/2014/main" id="{674BDD52-F3A3-A02F-83A5-27970EB3BEC2}"/>
              </a:ext>
            </a:extLst>
          </p:cNvPr>
          <p:cNvSpPr>
            <a:spLocks noGrp="1"/>
          </p:cNvSpPr>
          <p:nvPr>
            <p:ph sz="half" idx="2"/>
          </p:nvPr>
        </p:nvSpPr>
        <p:spPr/>
        <p:txBody>
          <a:bodyPr>
            <a:normAutofit fontScale="92500" lnSpcReduction="20000"/>
          </a:bodyPr>
          <a:lstStyle/>
          <a:p>
            <a:r>
              <a:rPr lang="en-AU" dirty="0"/>
              <a:t>Encourage a shift from machine-driven to human-centered decision-making</a:t>
            </a:r>
          </a:p>
          <a:p>
            <a:pPr lvl="1"/>
            <a:r>
              <a:rPr lang="en-AU" dirty="0"/>
              <a:t>AI aids in judgment rather than making the decision</a:t>
            </a:r>
          </a:p>
          <a:p>
            <a:r>
              <a:rPr lang="en-AU" dirty="0"/>
              <a:t>Highlight evidence and allow users to weigh options</a:t>
            </a:r>
          </a:p>
          <a:p>
            <a:r>
              <a:rPr lang="en-AU" dirty="0"/>
              <a:t>Implement features that facilitate hypothesis testing</a:t>
            </a:r>
          </a:p>
          <a:p>
            <a:r>
              <a:rPr lang="en-AU" dirty="0"/>
              <a:t>Filter out unlikely hypotheses or rank options</a:t>
            </a:r>
          </a:p>
        </p:txBody>
      </p:sp>
      <p:sp>
        <p:nvSpPr>
          <p:cNvPr id="5" name="Footer Placeholder 4">
            <a:extLst>
              <a:ext uri="{FF2B5EF4-FFF2-40B4-BE49-F238E27FC236}">
                <a16:creationId xmlns:a16="http://schemas.microsoft.com/office/drawing/2014/main" id="{0D7144EB-A4F3-E125-DD2A-A7CB8DC2528D}"/>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7006E36A-9A53-6F84-469E-2CFFEDB26710}"/>
              </a:ext>
            </a:extLst>
          </p:cNvPr>
          <p:cNvSpPr txBox="1"/>
          <p:nvPr/>
        </p:nvSpPr>
        <p:spPr>
          <a:xfrm>
            <a:off x="445073" y="4209876"/>
            <a:ext cx="4035670" cy="461665"/>
          </a:xfrm>
          <a:prstGeom prst="rect">
            <a:avLst/>
          </a:prstGeom>
          <a:noFill/>
        </p:spPr>
        <p:txBody>
          <a:bodyPr wrap="square">
            <a:spAutoFit/>
          </a:bodyPr>
          <a:lstStyle/>
          <a:p>
            <a:r>
              <a:rPr lang="en-AU" sz="800" b="0" i="0" dirty="0">
                <a:solidFill>
                  <a:srgbClr val="222222"/>
                </a:solidFill>
                <a:effectLst/>
                <a:latin typeface="Arial" panose="020B0604020202020204" pitchFamily="34" charset="0"/>
              </a:rPr>
              <a:t>Miller, Tim. "Explainable ai is dead, long live explainable ai! hypothesis-driven decision support using evaluative ai." Proceedings of the 2023 ACM conference on fairness, accountability, and transparency. 2023.</a:t>
            </a:r>
            <a:endParaRPr lang="en-AU" sz="800" dirty="0"/>
          </a:p>
        </p:txBody>
      </p:sp>
      <p:pic>
        <p:nvPicPr>
          <p:cNvPr id="11" name="Content Placeholder 10">
            <a:extLst>
              <a:ext uri="{FF2B5EF4-FFF2-40B4-BE49-F238E27FC236}">
                <a16:creationId xmlns:a16="http://schemas.microsoft.com/office/drawing/2014/main" id="{12D33543-43BD-B7EB-9EA3-2C054B6FF1E7}"/>
              </a:ext>
            </a:extLst>
          </p:cNvPr>
          <p:cNvPicPr>
            <a:picLocks noGrp="1" noChangeAspect="1"/>
          </p:cNvPicPr>
          <p:nvPr>
            <p:ph sz="half" idx="1"/>
          </p:nvPr>
        </p:nvPicPr>
        <p:blipFill>
          <a:blip r:embed="rId3"/>
          <a:stretch>
            <a:fillRect/>
          </a:stretch>
        </p:blipFill>
        <p:spPr>
          <a:xfrm>
            <a:off x="169168" y="1330968"/>
            <a:ext cx="4038600" cy="1070352"/>
          </a:xfrm>
        </p:spPr>
      </p:pic>
      <p:pic>
        <p:nvPicPr>
          <p:cNvPr id="14" name="Picture 13">
            <a:extLst>
              <a:ext uri="{FF2B5EF4-FFF2-40B4-BE49-F238E27FC236}">
                <a16:creationId xmlns:a16="http://schemas.microsoft.com/office/drawing/2014/main" id="{6CFEDB6E-BEA2-BF78-D5AF-9E8AAA7D409D}"/>
              </a:ext>
            </a:extLst>
          </p:cNvPr>
          <p:cNvPicPr>
            <a:picLocks noChangeAspect="1"/>
          </p:cNvPicPr>
          <p:nvPr/>
        </p:nvPicPr>
        <p:blipFill>
          <a:blip r:embed="rId4"/>
          <a:srcRect t="8221"/>
          <a:stretch/>
        </p:blipFill>
        <p:spPr>
          <a:xfrm>
            <a:off x="601370" y="2453809"/>
            <a:ext cx="3256792" cy="1703578"/>
          </a:xfrm>
          <a:prstGeom prst="rect">
            <a:avLst/>
          </a:prstGeom>
        </p:spPr>
      </p:pic>
    </p:spTree>
    <p:extLst>
      <p:ext uri="{BB962C8B-B14F-4D97-AF65-F5344CB8AC3E}">
        <p14:creationId xmlns:p14="http://schemas.microsoft.com/office/powerpoint/2010/main" val="2699498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42DF-A547-53FA-A8B6-06E35C673666}"/>
              </a:ext>
            </a:extLst>
          </p:cNvPr>
          <p:cNvSpPr>
            <a:spLocks noGrp="1"/>
          </p:cNvSpPr>
          <p:nvPr>
            <p:ph type="title"/>
          </p:nvPr>
        </p:nvSpPr>
        <p:spPr/>
        <p:txBody>
          <a:bodyPr/>
          <a:lstStyle/>
          <a:p>
            <a:r>
              <a:rPr lang="en-AU" dirty="0" err="1"/>
              <a:t>WoE</a:t>
            </a:r>
            <a:r>
              <a:rPr lang="en-AU" dirty="0"/>
              <a:t> paper (Thao’s work)</a:t>
            </a:r>
          </a:p>
        </p:txBody>
      </p:sp>
      <p:pic>
        <p:nvPicPr>
          <p:cNvPr id="7" name="Content Placeholder 6">
            <a:extLst>
              <a:ext uri="{FF2B5EF4-FFF2-40B4-BE49-F238E27FC236}">
                <a16:creationId xmlns:a16="http://schemas.microsoft.com/office/drawing/2014/main" id="{92E8BB74-A96D-0B98-C6D2-38E89245B964}"/>
              </a:ext>
            </a:extLst>
          </p:cNvPr>
          <p:cNvPicPr>
            <a:picLocks noGrp="1" noChangeAspect="1"/>
          </p:cNvPicPr>
          <p:nvPr>
            <p:ph sz="half" idx="1"/>
          </p:nvPr>
        </p:nvPicPr>
        <p:blipFill>
          <a:blip r:embed="rId3"/>
          <a:stretch>
            <a:fillRect/>
          </a:stretch>
        </p:blipFill>
        <p:spPr>
          <a:xfrm>
            <a:off x="329653" y="1733930"/>
            <a:ext cx="4038600" cy="1022138"/>
          </a:xfrm>
        </p:spPr>
      </p:pic>
      <p:sp>
        <p:nvSpPr>
          <p:cNvPr id="4" name="Content Placeholder 3">
            <a:extLst>
              <a:ext uri="{FF2B5EF4-FFF2-40B4-BE49-F238E27FC236}">
                <a16:creationId xmlns:a16="http://schemas.microsoft.com/office/drawing/2014/main" id="{BC13F168-FA9F-A750-AC8B-46F713E9112F}"/>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BCBB471E-F348-6F8F-3CD9-1EB5B288A17A}"/>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436556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9F14C-95EF-D1BF-B1D1-F4F112789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31205-907E-F4B0-35DA-364E50D791CE}"/>
              </a:ext>
            </a:extLst>
          </p:cNvPr>
          <p:cNvSpPr>
            <a:spLocks noGrp="1"/>
          </p:cNvSpPr>
          <p:nvPr>
            <p:ph type="title"/>
          </p:nvPr>
        </p:nvSpPr>
        <p:spPr/>
        <p:txBody>
          <a:bodyPr/>
          <a:lstStyle/>
          <a:p>
            <a:r>
              <a:rPr lang="en-AU" dirty="0"/>
              <a:t>Exercise -  repeat with </a:t>
            </a:r>
            <a:r>
              <a:rPr lang="en-AU" dirty="0" err="1"/>
              <a:t>EvalAI</a:t>
            </a:r>
            <a:endParaRPr lang="en-AU" dirty="0"/>
          </a:p>
        </p:txBody>
      </p:sp>
      <p:sp>
        <p:nvSpPr>
          <p:cNvPr id="3" name="Content Placeholder 2">
            <a:extLst>
              <a:ext uri="{FF2B5EF4-FFF2-40B4-BE49-F238E27FC236}">
                <a16:creationId xmlns:a16="http://schemas.microsoft.com/office/drawing/2014/main" id="{FF6D5D6E-3E1A-71E1-85C2-CC38589C2354}"/>
              </a:ext>
            </a:extLst>
          </p:cNvPr>
          <p:cNvSpPr>
            <a:spLocks noGrp="1"/>
          </p:cNvSpPr>
          <p:nvPr>
            <p:ph sz="half" idx="1"/>
          </p:nvPr>
        </p:nvSpPr>
        <p:spPr/>
        <p:txBody>
          <a:bodyPr/>
          <a:lstStyle/>
          <a:p>
            <a:r>
              <a:rPr lang="en-AU" dirty="0"/>
              <a:t>Provide explainability approach (info-level) options</a:t>
            </a:r>
          </a:p>
          <a:p>
            <a:endParaRPr lang="en-AU" dirty="0"/>
          </a:p>
          <a:p>
            <a:r>
              <a:rPr lang="en-AU" dirty="0"/>
              <a:t>Ask users to critique each one</a:t>
            </a:r>
          </a:p>
        </p:txBody>
      </p:sp>
      <p:sp>
        <p:nvSpPr>
          <p:cNvPr id="4" name="Content Placeholder 3">
            <a:extLst>
              <a:ext uri="{FF2B5EF4-FFF2-40B4-BE49-F238E27FC236}">
                <a16:creationId xmlns:a16="http://schemas.microsoft.com/office/drawing/2014/main" id="{004CAF7A-BEA9-77DA-EF56-234E4D6CAB1F}"/>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B7159C96-EA17-51EB-F0D8-5A5D6D51D6A5}"/>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4156509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41BE0-44D9-E864-A991-9D1DF37710A7}"/>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9627922-AB98-0EED-EABA-9E92F5451AD9}"/>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5: Evaluating XAI and User Studies</a:t>
            </a:r>
            <a:endParaRPr lang="en-AU" sz="3200" b="1" dirty="0">
              <a:solidFill>
                <a:schemeClr val="tx1"/>
              </a:solidFill>
            </a:endParaRPr>
          </a:p>
        </p:txBody>
      </p:sp>
    </p:spTree>
    <p:extLst>
      <p:ext uri="{BB962C8B-B14F-4D97-AF65-F5344CB8AC3E}">
        <p14:creationId xmlns:p14="http://schemas.microsoft.com/office/powerpoint/2010/main" val="4207039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E1AD-9EA0-8AA4-C3B9-097F139897B5}"/>
              </a:ext>
            </a:extLst>
          </p:cNvPr>
          <p:cNvSpPr>
            <a:spLocks noGrp="1"/>
          </p:cNvSpPr>
          <p:nvPr>
            <p:ph type="title"/>
          </p:nvPr>
        </p:nvSpPr>
        <p:spPr/>
        <p:txBody>
          <a:bodyPr/>
          <a:lstStyle/>
          <a:p>
            <a:r>
              <a:rPr lang="en-AU" dirty="0"/>
              <a:t>Add slides and examples on these.</a:t>
            </a:r>
          </a:p>
        </p:txBody>
      </p:sp>
      <p:sp>
        <p:nvSpPr>
          <p:cNvPr id="3" name="Content Placeholder 2">
            <a:extLst>
              <a:ext uri="{FF2B5EF4-FFF2-40B4-BE49-F238E27FC236}">
                <a16:creationId xmlns:a16="http://schemas.microsoft.com/office/drawing/2014/main" id="{F3D82B9D-BB48-0154-FD3A-95F63BE4F3BE}"/>
              </a:ext>
            </a:extLst>
          </p:cNvPr>
          <p:cNvSpPr>
            <a:spLocks noGrp="1"/>
          </p:cNvSpPr>
          <p:nvPr>
            <p:ph sz="half" idx="1"/>
          </p:nvPr>
        </p:nvSpPr>
        <p:spPr/>
        <p:txBody>
          <a:bodyPr/>
          <a:lstStyle/>
          <a:p>
            <a:r>
              <a:rPr lang="en-AU" dirty="0"/>
              <a:t>Computational Metrics</a:t>
            </a:r>
          </a:p>
          <a:p>
            <a:pPr lvl="1"/>
            <a:r>
              <a:rPr lang="en-AU" dirty="0"/>
              <a:t>Correctness/Faithfulness</a:t>
            </a:r>
          </a:p>
          <a:p>
            <a:pPr lvl="1"/>
            <a:r>
              <a:rPr lang="en-AU" dirty="0"/>
              <a:t>Completeness (e.g., coverage of features…)</a:t>
            </a:r>
          </a:p>
          <a:p>
            <a:pPr lvl="1"/>
            <a:r>
              <a:rPr lang="en-AU" dirty="0"/>
              <a:t>Consistency</a:t>
            </a:r>
          </a:p>
          <a:p>
            <a:pPr lvl="1"/>
            <a:endParaRPr lang="en-AU" dirty="0"/>
          </a:p>
        </p:txBody>
      </p:sp>
      <p:sp>
        <p:nvSpPr>
          <p:cNvPr id="4" name="Content Placeholder 3">
            <a:extLst>
              <a:ext uri="{FF2B5EF4-FFF2-40B4-BE49-F238E27FC236}">
                <a16:creationId xmlns:a16="http://schemas.microsoft.com/office/drawing/2014/main" id="{E24E48C4-8D82-8C1D-0992-850FD7AED89F}"/>
              </a:ext>
            </a:extLst>
          </p:cNvPr>
          <p:cNvSpPr>
            <a:spLocks noGrp="1"/>
          </p:cNvSpPr>
          <p:nvPr>
            <p:ph sz="half" idx="2"/>
          </p:nvPr>
        </p:nvSpPr>
        <p:spPr>
          <a:xfrm>
            <a:off x="601370" y="3940629"/>
            <a:ext cx="7610261" cy="850555"/>
          </a:xfrm>
        </p:spPr>
        <p:txBody>
          <a:bodyPr>
            <a:normAutofit/>
          </a:bodyPr>
          <a:lstStyle/>
          <a:p>
            <a:pPr marL="216000" lvl="1" indent="0">
              <a:buNone/>
            </a:pPr>
            <a:r>
              <a:rPr lang="en-AU" sz="1000" dirty="0"/>
              <a:t>Nauta, Meike, Jan Trienes, </a:t>
            </a:r>
            <a:r>
              <a:rPr lang="en-AU" sz="1000" dirty="0" err="1"/>
              <a:t>Shreyasi</a:t>
            </a:r>
            <a:r>
              <a:rPr lang="en-AU" sz="1000" dirty="0"/>
              <a:t> Pathak, Elisa Nguyen, Michelle Peters, Yasmin Schmitt, Jörg </a:t>
            </a:r>
            <a:r>
              <a:rPr lang="en-AU" sz="1000" dirty="0" err="1"/>
              <a:t>Schlötterer</a:t>
            </a:r>
            <a:r>
              <a:rPr lang="en-AU" sz="1000" dirty="0"/>
              <a:t>, Maurice van Keulen, and Christin Seifert. 2023. “From Anecdotal Evidence to Quantitative Evaluation Methods: A Systematic Review on Evaluating Explainable AI.” ACM Computing Surveys 55 (13s): 1–42.</a:t>
            </a:r>
          </a:p>
          <a:p>
            <a:pPr marL="216000" lvl="1" indent="0">
              <a:buNone/>
            </a:pPr>
            <a:r>
              <a:rPr lang="en-AU" sz="1000" dirty="0" err="1"/>
              <a:t>Pawlicki</a:t>
            </a:r>
            <a:r>
              <a:rPr lang="en-AU" sz="1000" dirty="0"/>
              <a:t>, Marek, Aleksandra </a:t>
            </a:r>
            <a:r>
              <a:rPr lang="en-AU" sz="1000" dirty="0" err="1"/>
              <a:t>Pawlicka</a:t>
            </a:r>
            <a:r>
              <a:rPr lang="en-AU" sz="1000" dirty="0"/>
              <a:t>, Federica Uccello, Sebastian </a:t>
            </a:r>
            <a:r>
              <a:rPr lang="en-AU" sz="1000" dirty="0" err="1"/>
              <a:t>Szelest</a:t>
            </a:r>
            <a:r>
              <a:rPr lang="en-AU" sz="1000" dirty="0"/>
              <a:t>, Salvatore </a:t>
            </a:r>
            <a:r>
              <a:rPr lang="en-AU" sz="1000" dirty="0" err="1"/>
              <a:t>D’Antonio</a:t>
            </a:r>
            <a:r>
              <a:rPr lang="en-AU" sz="1000" dirty="0"/>
              <a:t>, </a:t>
            </a:r>
            <a:r>
              <a:rPr lang="en-AU" sz="1000" dirty="0" err="1"/>
              <a:t>Rafał</a:t>
            </a:r>
            <a:r>
              <a:rPr lang="en-AU" sz="1000" dirty="0"/>
              <a:t> Kozik, and </a:t>
            </a:r>
            <a:r>
              <a:rPr lang="en-AU" sz="1000" dirty="0" err="1"/>
              <a:t>Michał</a:t>
            </a:r>
            <a:r>
              <a:rPr lang="en-AU" sz="1000" dirty="0"/>
              <a:t> </a:t>
            </a:r>
            <a:r>
              <a:rPr lang="en-AU" sz="1000" dirty="0" err="1"/>
              <a:t>Choraś</a:t>
            </a:r>
            <a:r>
              <a:rPr lang="en-AU" sz="1000" dirty="0"/>
              <a:t>. 2024. “Evaluating the Necessity of the Multiple Metrics for Assessing Explainable AI: A Critical Examination.” Neurocomputing 602 (128282): 128282.</a:t>
            </a:r>
          </a:p>
        </p:txBody>
      </p:sp>
      <p:sp>
        <p:nvSpPr>
          <p:cNvPr id="5" name="Footer Placeholder 4">
            <a:extLst>
              <a:ext uri="{FF2B5EF4-FFF2-40B4-BE49-F238E27FC236}">
                <a16:creationId xmlns:a16="http://schemas.microsoft.com/office/drawing/2014/main" id="{4F1707ED-AA00-7CC3-1770-21DCD9560F31}"/>
              </a:ext>
            </a:extLst>
          </p:cNvPr>
          <p:cNvSpPr>
            <a:spLocks noGrp="1"/>
          </p:cNvSpPr>
          <p:nvPr>
            <p:ph type="ftr" sz="quarter" idx="10"/>
          </p:nvPr>
        </p:nvSpPr>
        <p:spPr/>
        <p:txBody>
          <a:bodyPr/>
          <a:lstStyle/>
          <a:p>
            <a:endParaRPr lang="en-AU"/>
          </a:p>
        </p:txBody>
      </p:sp>
      <p:sp>
        <p:nvSpPr>
          <p:cNvPr id="9" name="Content Placeholder 3">
            <a:extLst>
              <a:ext uri="{FF2B5EF4-FFF2-40B4-BE49-F238E27FC236}">
                <a16:creationId xmlns:a16="http://schemas.microsoft.com/office/drawing/2014/main" id="{B57A4CF9-685F-23F1-608D-63B4AAADF932}"/>
              </a:ext>
            </a:extLst>
          </p:cNvPr>
          <p:cNvSpPr txBox="1">
            <a:spLocks/>
          </p:cNvSpPr>
          <p:nvPr/>
        </p:nvSpPr>
        <p:spPr>
          <a:xfrm>
            <a:off x="4826695" y="1818254"/>
            <a:ext cx="4038600" cy="3066136"/>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dirty="0"/>
              <a:t>Human Evaluation Metrics</a:t>
            </a:r>
          </a:p>
          <a:p>
            <a:pPr lvl="1"/>
            <a:r>
              <a:rPr lang="en-AU" dirty="0"/>
              <a:t>Performance</a:t>
            </a:r>
          </a:p>
          <a:p>
            <a:pPr lvl="1"/>
            <a:r>
              <a:rPr lang="en-AU" dirty="0"/>
              <a:t>Understandability (mental model)</a:t>
            </a:r>
          </a:p>
          <a:p>
            <a:pPr lvl="1"/>
            <a:r>
              <a:rPr lang="en-AU" dirty="0"/>
              <a:t>Trust</a:t>
            </a:r>
          </a:p>
          <a:p>
            <a:pPr lvl="1"/>
            <a:r>
              <a:rPr lang="en-AU" dirty="0"/>
              <a:t>Satisfaction</a:t>
            </a:r>
          </a:p>
          <a:p>
            <a:pPr lvl="1"/>
            <a:r>
              <a:rPr lang="en-AU" dirty="0"/>
              <a:t>Other Qualitative feedback</a:t>
            </a:r>
          </a:p>
          <a:p>
            <a:pPr lvl="1"/>
            <a:endParaRPr lang="en-AU" dirty="0"/>
          </a:p>
          <a:p>
            <a:pPr lvl="1"/>
            <a:endParaRPr lang="en-AU" dirty="0"/>
          </a:p>
        </p:txBody>
      </p:sp>
    </p:spTree>
    <p:extLst>
      <p:ext uri="{BB962C8B-B14F-4D97-AF65-F5344CB8AC3E}">
        <p14:creationId xmlns:p14="http://schemas.microsoft.com/office/powerpoint/2010/main" val="4149435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2EB2-F7C1-96F0-450A-AE4E9A961907}"/>
              </a:ext>
            </a:extLst>
          </p:cNvPr>
          <p:cNvSpPr>
            <a:spLocks noGrp="1"/>
          </p:cNvSpPr>
          <p:nvPr>
            <p:ph type="title"/>
          </p:nvPr>
        </p:nvSpPr>
        <p:spPr/>
        <p:txBody>
          <a:bodyPr/>
          <a:lstStyle/>
          <a:p>
            <a:endParaRPr lang="en-AU"/>
          </a:p>
        </p:txBody>
      </p:sp>
      <p:pic>
        <p:nvPicPr>
          <p:cNvPr id="7" name="Content Placeholder 6">
            <a:extLst>
              <a:ext uri="{FF2B5EF4-FFF2-40B4-BE49-F238E27FC236}">
                <a16:creationId xmlns:a16="http://schemas.microsoft.com/office/drawing/2014/main" id="{15030863-FFA7-F190-544D-53A63AC843CE}"/>
              </a:ext>
            </a:extLst>
          </p:cNvPr>
          <p:cNvPicPr>
            <a:picLocks noGrp="1" noChangeAspect="1"/>
          </p:cNvPicPr>
          <p:nvPr>
            <p:ph sz="half" idx="1"/>
          </p:nvPr>
        </p:nvPicPr>
        <p:blipFill>
          <a:blip r:embed="rId3"/>
          <a:stretch>
            <a:fillRect/>
          </a:stretch>
        </p:blipFill>
        <p:spPr>
          <a:xfrm>
            <a:off x="522133" y="1665854"/>
            <a:ext cx="7895145" cy="2078011"/>
          </a:xfrm>
        </p:spPr>
      </p:pic>
      <p:sp>
        <p:nvSpPr>
          <p:cNvPr id="5" name="Footer Placeholder 4">
            <a:extLst>
              <a:ext uri="{FF2B5EF4-FFF2-40B4-BE49-F238E27FC236}">
                <a16:creationId xmlns:a16="http://schemas.microsoft.com/office/drawing/2014/main" id="{FBE91514-8774-86FC-FE18-A2EE1FEFCBC0}"/>
              </a:ext>
            </a:extLst>
          </p:cNvPr>
          <p:cNvSpPr>
            <a:spLocks noGrp="1"/>
          </p:cNvSpPr>
          <p:nvPr>
            <p:ph type="ftr" sz="quarter" idx="10"/>
          </p:nvPr>
        </p:nvSpPr>
        <p:spPr/>
        <p:txBody>
          <a:bodyPr/>
          <a:lstStyle/>
          <a:p>
            <a:endParaRPr lang="en-AU"/>
          </a:p>
        </p:txBody>
      </p:sp>
      <p:sp>
        <p:nvSpPr>
          <p:cNvPr id="11" name="Content Placeholder 10">
            <a:extLst>
              <a:ext uri="{FF2B5EF4-FFF2-40B4-BE49-F238E27FC236}">
                <a16:creationId xmlns:a16="http://schemas.microsoft.com/office/drawing/2014/main" id="{674D10F9-35BF-00BA-824D-F485A66DC6FD}"/>
              </a:ext>
            </a:extLst>
          </p:cNvPr>
          <p:cNvSpPr>
            <a:spLocks noGrp="1"/>
          </p:cNvSpPr>
          <p:nvPr>
            <p:ph sz="half" idx="2"/>
          </p:nvPr>
        </p:nvSpPr>
        <p:spPr/>
        <p:txBody>
          <a:bodyPr/>
          <a:lstStyle/>
          <a:p>
            <a:endParaRPr lang="en-AU" dirty="0"/>
          </a:p>
        </p:txBody>
      </p:sp>
    </p:spTree>
    <p:extLst>
      <p:ext uri="{BB962C8B-B14F-4D97-AF65-F5344CB8AC3E}">
        <p14:creationId xmlns:p14="http://schemas.microsoft.com/office/powerpoint/2010/main" val="2637154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
          <p:cNvSpPr txBox="1">
            <a:spLocks noGrp="1"/>
          </p:cNvSpPr>
          <p:nvPr>
            <p:ph type="title"/>
          </p:nvPr>
        </p:nvSpPr>
        <p:spPr>
          <a:xfrm>
            <a:off x="1614487" y="269804"/>
            <a:ext cx="5915025" cy="745629"/>
          </a:xfrm>
          <a:prstGeom prst="rect">
            <a:avLst/>
          </a:prstGeom>
          <a:noFill/>
          <a:ln>
            <a:noFill/>
          </a:ln>
        </p:spPr>
        <p:txBody>
          <a:bodyPr spcFirstLastPara="1" vert="horz" wrap="square" lIns="51427" tIns="25706" rIns="51427" bIns="25706" rtlCol="0" anchor="ctr" anchorCtr="0">
            <a:noAutofit/>
          </a:bodyPr>
          <a:lstStyle/>
          <a:p>
            <a:pPr>
              <a:lnSpc>
                <a:spcPct val="90000"/>
              </a:lnSpc>
              <a:spcBef>
                <a:spcPts val="0"/>
              </a:spcBef>
              <a:buClr>
                <a:srgbClr val="0070C0"/>
              </a:buClr>
              <a:buSzPts val="4400"/>
            </a:pPr>
            <a:r>
              <a:rPr lang="en-AU" sz="2000" dirty="0"/>
              <a:t>AI/ML applied in many domains, including healthcare, law, cybersecurity</a:t>
            </a:r>
            <a:endParaRPr sz="2000" dirty="0"/>
          </a:p>
        </p:txBody>
      </p:sp>
      <p:pic>
        <p:nvPicPr>
          <p:cNvPr id="2056" name="Picture 8" descr="stacked round gold-colored coins on white surface">
            <a:extLst>
              <a:ext uri="{FF2B5EF4-FFF2-40B4-BE49-F238E27FC236}">
                <a16:creationId xmlns:a16="http://schemas.microsoft.com/office/drawing/2014/main" id="{13D07075-A920-0D15-DE28-D17ACE4956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611" y="2989842"/>
            <a:ext cx="1507736" cy="15902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ray and blue Open signage">
            <a:extLst>
              <a:ext uri="{FF2B5EF4-FFF2-40B4-BE49-F238E27FC236}">
                <a16:creationId xmlns:a16="http://schemas.microsoft.com/office/drawing/2014/main" id="{0AA5B958-2324-26F6-821F-1AC1A61C52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2868" y="2989842"/>
            <a:ext cx="2344544" cy="156302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ray vehicle being fixed inside factory using robot machines">
            <a:extLst>
              <a:ext uri="{FF2B5EF4-FFF2-40B4-BE49-F238E27FC236}">
                <a16:creationId xmlns:a16="http://schemas.microsoft.com/office/drawing/2014/main" id="{74FB4F85-544A-07F6-C5CE-6002F1B9EA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9632" y="2989842"/>
            <a:ext cx="2309950" cy="15399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hand with a lock on it&#10;&#10;Description automatically generated">
            <a:extLst>
              <a:ext uri="{FF2B5EF4-FFF2-40B4-BE49-F238E27FC236}">
                <a16:creationId xmlns:a16="http://schemas.microsoft.com/office/drawing/2014/main" id="{B297A57B-8CCD-4ACD-ACDE-D79E5ADEBB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2868" y="1232971"/>
            <a:ext cx="2310853" cy="1539967"/>
          </a:xfrm>
          <a:prstGeom prst="rect">
            <a:avLst/>
          </a:prstGeom>
        </p:spPr>
      </p:pic>
      <p:pic>
        <p:nvPicPr>
          <p:cNvPr id="2062" name="Picture 14" descr="Free Justice Statue photo and picture">
            <a:extLst>
              <a:ext uri="{FF2B5EF4-FFF2-40B4-BE49-F238E27FC236}">
                <a16:creationId xmlns:a16="http://schemas.microsoft.com/office/drawing/2014/main" id="{C979CE7D-4F9D-1C76-F1D9-5E1B22721B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659779" y="1233605"/>
            <a:ext cx="2309950" cy="153933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Free Fracture Bone Xray photo and picture">
            <a:extLst>
              <a:ext uri="{FF2B5EF4-FFF2-40B4-BE49-F238E27FC236}">
                <a16:creationId xmlns:a16="http://schemas.microsoft.com/office/drawing/2014/main" id="{362CA8B0-D3B7-753E-6382-9B74792383A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1149" b="16001"/>
          <a:stretch/>
        </p:blipFill>
        <p:spPr bwMode="auto">
          <a:xfrm>
            <a:off x="888610" y="1232971"/>
            <a:ext cx="1507736" cy="153933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374CFA1A-2CE7-E855-CDA4-55B915D80BF3}"/>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934777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1799A-2B07-28E7-4A53-A1E3191127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EA3C2-BD49-3DC1-B97A-B5F35273293A}"/>
              </a:ext>
            </a:extLst>
          </p:cNvPr>
          <p:cNvSpPr>
            <a:spLocks noGrp="1"/>
          </p:cNvSpPr>
          <p:nvPr>
            <p:ph type="title"/>
          </p:nvPr>
        </p:nvSpPr>
        <p:spPr/>
        <p:txBody>
          <a:bodyPr/>
          <a:lstStyle/>
          <a:p>
            <a:endParaRPr lang="en-AU"/>
          </a:p>
        </p:txBody>
      </p:sp>
      <p:pic>
        <p:nvPicPr>
          <p:cNvPr id="9" name="Content Placeholder 8">
            <a:extLst>
              <a:ext uri="{FF2B5EF4-FFF2-40B4-BE49-F238E27FC236}">
                <a16:creationId xmlns:a16="http://schemas.microsoft.com/office/drawing/2014/main" id="{FA8969A5-D360-5FAE-59CB-D37F3ABD8B84}"/>
              </a:ext>
            </a:extLst>
          </p:cNvPr>
          <p:cNvPicPr>
            <a:picLocks noGrp="1" noChangeAspect="1"/>
          </p:cNvPicPr>
          <p:nvPr>
            <p:ph sz="half" idx="2"/>
          </p:nvPr>
        </p:nvPicPr>
        <p:blipFill>
          <a:blip r:embed="rId3"/>
          <a:stretch>
            <a:fillRect/>
          </a:stretch>
        </p:blipFill>
        <p:spPr>
          <a:xfrm>
            <a:off x="1396068" y="727384"/>
            <a:ext cx="6008143" cy="4197469"/>
          </a:xfrm>
        </p:spPr>
      </p:pic>
      <p:sp>
        <p:nvSpPr>
          <p:cNvPr id="5" name="Footer Placeholder 4">
            <a:extLst>
              <a:ext uri="{FF2B5EF4-FFF2-40B4-BE49-F238E27FC236}">
                <a16:creationId xmlns:a16="http://schemas.microsoft.com/office/drawing/2014/main" id="{82B68A17-E925-71A8-1DA6-35D6A6D499A3}"/>
              </a:ext>
            </a:extLst>
          </p:cNvPr>
          <p:cNvSpPr>
            <a:spLocks noGrp="1"/>
          </p:cNvSpPr>
          <p:nvPr>
            <p:ph type="ftr" sz="quarter" idx="10"/>
          </p:nvPr>
        </p:nvSpPr>
        <p:spPr/>
        <p:txBody>
          <a:bodyPr/>
          <a:lstStyle/>
          <a:p>
            <a:endParaRPr lang="en-AU"/>
          </a:p>
        </p:txBody>
      </p:sp>
      <p:sp>
        <p:nvSpPr>
          <p:cNvPr id="4" name="Content Placeholder 3">
            <a:extLst>
              <a:ext uri="{FF2B5EF4-FFF2-40B4-BE49-F238E27FC236}">
                <a16:creationId xmlns:a16="http://schemas.microsoft.com/office/drawing/2014/main" id="{B34C7D10-16CE-F369-8FF0-45D3F7E42888}"/>
              </a:ext>
            </a:extLst>
          </p:cNvPr>
          <p:cNvSpPr>
            <a:spLocks noGrp="1"/>
          </p:cNvSpPr>
          <p:nvPr>
            <p:ph sz="half" idx="1"/>
          </p:nvPr>
        </p:nvSpPr>
        <p:spPr/>
        <p:txBody>
          <a:bodyPr/>
          <a:lstStyle/>
          <a:p>
            <a:endParaRPr lang="en-AU"/>
          </a:p>
        </p:txBody>
      </p:sp>
    </p:spTree>
    <p:extLst>
      <p:ext uri="{BB962C8B-B14F-4D97-AF65-F5344CB8AC3E}">
        <p14:creationId xmlns:p14="http://schemas.microsoft.com/office/powerpoint/2010/main" val="1161656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0B66-1EF0-CCA1-B764-49BF45B60B94}"/>
              </a:ext>
            </a:extLst>
          </p:cNvPr>
          <p:cNvSpPr>
            <a:spLocks noGrp="1"/>
          </p:cNvSpPr>
          <p:nvPr>
            <p:ph type="title"/>
          </p:nvPr>
        </p:nvSpPr>
        <p:spPr/>
        <p:txBody>
          <a:bodyPr/>
          <a:lstStyle/>
          <a:p>
            <a:r>
              <a:rPr lang="en-AU" dirty="0"/>
              <a:t>Content Related</a:t>
            </a:r>
          </a:p>
        </p:txBody>
      </p:sp>
      <p:sp>
        <p:nvSpPr>
          <p:cNvPr id="3" name="Content Placeholder 2">
            <a:extLst>
              <a:ext uri="{FF2B5EF4-FFF2-40B4-BE49-F238E27FC236}">
                <a16:creationId xmlns:a16="http://schemas.microsoft.com/office/drawing/2014/main" id="{CDB0EEAA-3C27-3AA3-5B22-2A6167D5068A}"/>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F8AC5670-1EAA-ADBC-81EA-2AA262568376}"/>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188FF7C8-8219-E64E-6657-ABCC2FAB6600}"/>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846034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49A49-922A-B140-1060-21325751D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F6429-0AEF-50F7-D442-1FDAAC1B6513}"/>
              </a:ext>
            </a:extLst>
          </p:cNvPr>
          <p:cNvSpPr>
            <a:spLocks noGrp="1"/>
          </p:cNvSpPr>
          <p:nvPr>
            <p:ph type="title"/>
          </p:nvPr>
        </p:nvSpPr>
        <p:spPr/>
        <p:txBody>
          <a:bodyPr/>
          <a:lstStyle/>
          <a:p>
            <a:r>
              <a:rPr lang="en-AU" spc="-10" dirty="0"/>
              <a:t>Faithfulness</a:t>
            </a:r>
            <a:endParaRPr lang="en-AU" dirty="0"/>
          </a:p>
        </p:txBody>
      </p:sp>
      <p:sp>
        <p:nvSpPr>
          <p:cNvPr id="3" name="Content Placeholder 2">
            <a:extLst>
              <a:ext uri="{FF2B5EF4-FFF2-40B4-BE49-F238E27FC236}">
                <a16:creationId xmlns:a16="http://schemas.microsoft.com/office/drawing/2014/main" id="{ABDF4601-8CF0-2B87-D519-12403FC3D246}"/>
              </a:ext>
            </a:extLst>
          </p:cNvPr>
          <p:cNvSpPr>
            <a:spLocks noGrp="1"/>
          </p:cNvSpPr>
          <p:nvPr>
            <p:ph sz="half" idx="1"/>
          </p:nvPr>
        </p:nvSpPr>
        <p:spPr/>
        <p:txBody>
          <a:bodyPr/>
          <a:lstStyle/>
          <a:p>
            <a:pPr marL="241300" indent="-228600">
              <a:lnSpc>
                <a:spcPts val="3065"/>
              </a:lnSpc>
              <a:spcBef>
                <a:spcPts val="100"/>
              </a:spcBef>
              <a:buFont typeface="Arial"/>
              <a:buChar char="•"/>
              <a:tabLst>
                <a:tab pos="241300" algn="l"/>
              </a:tabLst>
            </a:pPr>
            <a:r>
              <a:rPr lang="en-AU" sz="2600" b="1" spc="-10" dirty="0">
                <a:latin typeface="Calibri"/>
                <a:cs typeface="Calibri"/>
              </a:rPr>
              <a:t>Fidelity : </a:t>
            </a:r>
            <a:r>
              <a:rPr lang="en-AU" sz="2400" dirty="0">
                <a:latin typeface="Calibri"/>
                <a:cs typeface="Calibri"/>
              </a:rPr>
              <a:t>Does explanation reflect model predictions?</a:t>
            </a:r>
            <a:endParaRPr lang="en-AU" dirty="0"/>
          </a:p>
        </p:txBody>
      </p:sp>
      <p:sp>
        <p:nvSpPr>
          <p:cNvPr id="4" name="Content Placeholder 3">
            <a:extLst>
              <a:ext uri="{FF2B5EF4-FFF2-40B4-BE49-F238E27FC236}">
                <a16:creationId xmlns:a16="http://schemas.microsoft.com/office/drawing/2014/main" id="{836C7E16-80D1-6A66-5A87-6FB745DFC36E}"/>
              </a:ext>
            </a:extLst>
          </p:cNvPr>
          <p:cNvSpPr>
            <a:spLocks noGrp="1"/>
          </p:cNvSpPr>
          <p:nvPr>
            <p:ph sz="half" idx="2"/>
          </p:nvPr>
        </p:nvSpPr>
        <p:spPr/>
        <p:txBody>
          <a:bodyPr/>
          <a:lstStyle/>
          <a:p>
            <a:pPr marL="12700" marR="254000">
              <a:lnSpc>
                <a:spcPts val="2590"/>
              </a:lnSpc>
              <a:spcBef>
                <a:spcPts val="1130"/>
              </a:spcBef>
            </a:pPr>
            <a:r>
              <a:rPr lang="en-AU" sz="2400" dirty="0">
                <a:latin typeface="Calibri"/>
                <a:cs typeface="Calibri"/>
              </a:rPr>
              <a:t>Agreement</a:t>
            </a:r>
            <a:r>
              <a:rPr lang="en-AU" sz="2400" spc="-55" dirty="0">
                <a:latin typeface="Calibri"/>
                <a:cs typeface="Calibri"/>
              </a:rPr>
              <a:t> </a:t>
            </a:r>
            <a:r>
              <a:rPr lang="en-AU" sz="2400" dirty="0">
                <a:latin typeface="Calibri"/>
                <a:cs typeface="Calibri"/>
              </a:rPr>
              <a:t>between</a:t>
            </a:r>
            <a:r>
              <a:rPr lang="en-AU" sz="2400" spc="-50" dirty="0">
                <a:latin typeface="Calibri"/>
                <a:cs typeface="Calibri"/>
              </a:rPr>
              <a:t> </a:t>
            </a:r>
            <a:r>
              <a:rPr lang="en-AU" sz="2400" dirty="0">
                <a:latin typeface="Calibri"/>
                <a:cs typeface="Calibri"/>
              </a:rPr>
              <a:t>the</a:t>
            </a:r>
            <a:r>
              <a:rPr lang="en-AU" sz="2400" spc="-45" dirty="0">
                <a:latin typeface="Calibri"/>
                <a:cs typeface="Calibri"/>
              </a:rPr>
              <a:t> </a:t>
            </a:r>
            <a:r>
              <a:rPr lang="en-AU" sz="2400" dirty="0">
                <a:latin typeface="Calibri"/>
                <a:cs typeface="Calibri"/>
              </a:rPr>
              <a:t>output</a:t>
            </a:r>
            <a:r>
              <a:rPr lang="en-AU" sz="2400" spc="-55" dirty="0">
                <a:latin typeface="Calibri"/>
                <a:cs typeface="Calibri"/>
              </a:rPr>
              <a:t> </a:t>
            </a:r>
            <a:r>
              <a:rPr lang="en-AU" sz="2400" dirty="0">
                <a:latin typeface="Calibri"/>
                <a:cs typeface="Calibri"/>
              </a:rPr>
              <a:t>of</a:t>
            </a:r>
            <a:r>
              <a:rPr lang="en-AU" spc="-50" dirty="0">
                <a:latin typeface="Calibri"/>
                <a:cs typeface="Calibri"/>
              </a:rPr>
              <a:t> the predictive model</a:t>
            </a:r>
            <a:r>
              <a:rPr lang="en-AU" sz="2400" spc="-35" dirty="0">
                <a:latin typeface="Cambria Math"/>
                <a:cs typeface="Cambria Math"/>
              </a:rPr>
              <a:t> </a:t>
            </a:r>
            <a:r>
              <a:rPr lang="en-AU" sz="2400" dirty="0">
                <a:latin typeface="Calibri"/>
                <a:cs typeface="Calibri"/>
              </a:rPr>
              <a:t>and</a:t>
            </a:r>
            <a:r>
              <a:rPr lang="en-AU" sz="2400" spc="-50" dirty="0">
                <a:latin typeface="Calibri"/>
                <a:cs typeface="Calibri"/>
              </a:rPr>
              <a:t> </a:t>
            </a:r>
            <a:r>
              <a:rPr lang="en-AU" sz="2400" dirty="0">
                <a:latin typeface="Calibri"/>
                <a:cs typeface="Calibri"/>
              </a:rPr>
              <a:t>the</a:t>
            </a:r>
            <a:r>
              <a:rPr lang="en-AU" sz="2400" spc="-45" dirty="0">
                <a:latin typeface="Calibri"/>
                <a:cs typeface="Calibri"/>
              </a:rPr>
              <a:t> </a:t>
            </a:r>
            <a:r>
              <a:rPr lang="en-AU" sz="2400" spc="-10" dirty="0">
                <a:latin typeface="Calibri"/>
                <a:cs typeface="Calibri"/>
              </a:rPr>
              <a:t>explanation</a:t>
            </a:r>
            <a:r>
              <a:rPr lang="en-AU" sz="2400" spc="-50" dirty="0">
                <a:latin typeface="Calibri"/>
                <a:cs typeface="Calibri"/>
              </a:rPr>
              <a:t> </a:t>
            </a:r>
            <a:r>
              <a:rPr lang="en-AU" sz="2400" dirty="0">
                <a:latin typeface="Calibri"/>
                <a:cs typeface="Calibri"/>
              </a:rPr>
              <a:t>when</a:t>
            </a:r>
            <a:r>
              <a:rPr lang="en-AU" sz="2400" spc="-50" dirty="0">
                <a:latin typeface="Calibri"/>
                <a:cs typeface="Calibri"/>
              </a:rPr>
              <a:t> </a:t>
            </a:r>
            <a:r>
              <a:rPr lang="en-AU" sz="2400" dirty="0">
                <a:latin typeface="Calibri"/>
                <a:cs typeface="Calibri"/>
              </a:rPr>
              <a:t>applied</a:t>
            </a:r>
            <a:r>
              <a:rPr lang="en-AU" sz="2400" spc="-50" dirty="0">
                <a:latin typeface="Calibri"/>
                <a:cs typeface="Calibri"/>
              </a:rPr>
              <a:t> </a:t>
            </a:r>
            <a:r>
              <a:rPr lang="en-AU" sz="2400" dirty="0">
                <a:latin typeface="Calibri"/>
                <a:cs typeface="Calibri"/>
              </a:rPr>
              <a:t>to</a:t>
            </a:r>
            <a:r>
              <a:rPr lang="en-AU" sz="2400" spc="-55" dirty="0">
                <a:latin typeface="Calibri"/>
                <a:cs typeface="Calibri"/>
              </a:rPr>
              <a:t> </a:t>
            </a:r>
            <a:r>
              <a:rPr lang="en-AU" sz="2400" dirty="0">
                <a:latin typeface="Calibri"/>
                <a:cs typeface="Calibri"/>
              </a:rPr>
              <a:t>the</a:t>
            </a:r>
            <a:r>
              <a:rPr lang="en-AU" sz="2400" spc="-45" dirty="0">
                <a:latin typeface="Calibri"/>
                <a:cs typeface="Calibri"/>
              </a:rPr>
              <a:t> </a:t>
            </a:r>
            <a:r>
              <a:rPr lang="en-AU" sz="2400" spc="-10" dirty="0">
                <a:latin typeface="Calibri"/>
                <a:cs typeface="Calibri"/>
              </a:rPr>
              <a:t>input, </a:t>
            </a:r>
            <a:r>
              <a:rPr lang="en-AU" sz="2400" dirty="0">
                <a:latin typeface="Calibri"/>
                <a:cs typeface="Calibri"/>
              </a:rPr>
              <a:t>how</a:t>
            </a:r>
            <a:r>
              <a:rPr lang="en-AU" sz="2400" spc="-40" dirty="0">
                <a:latin typeface="Calibri"/>
                <a:cs typeface="Calibri"/>
              </a:rPr>
              <a:t> </a:t>
            </a:r>
            <a:r>
              <a:rPr lang="en-AU" sz="2400" dirty="0">
                <a:latin typeface="Calibri"/>
                <a:cs typeface="Calibri"/>
              </a:rPr>
              <a:t>well</a:t>
            </a:r>
            <a:r>
              <a:rPr lang="en-AU" sz="2400" spc="-45" dirty="0">
                <a:latin typeface="Calibri"/>
                <a:cs typeface="Calibri"/>
              </a:rPr>
              <a:t> </a:t>
            </a:r>
            <a:r>
              <a:rPr lang="en-AU" sz="2400" dirty="0">
                <a:latin typeface="Calibri"/>
                <a:cs typeface="Calibri"/>
              </a:rPr>
              <a:t>the</a:t>
            </a:r>
            <a:r>
              <a:rPr lang="en-AU" sz="2400" spc="-30" dirty="0">
                <a:latin typeface="Calibri"/>
                <a:cs typeface="Calibri"/>
              </a:rPr>
              <a:t> </a:t>
            </a:r>
            <a:r>
              <a:rPr lang="en-AU" sz="2400" spc="-10" dirty="0">
                <a:latin typeface="Calibri"/>
                <a:cs typeface="Calibri"/>
              </a:rPr>
              <a:t>explanations</a:t>
            </a:r>
            <a:r>
              <a:rPr lang="en-AU" sz="2400" spc="-40" dirty="0">
                <a:latin typeface="Calibri"/>
                <a:cs typeface="Calibri"/>
              </a:rPr>
              <a:t> </a:t>
            </a:r>
            <a:r>
              <a:rPr lang="en-AU" sz="2400" dirty="0">
                <a:latin typeface="Calibri"/>
                <a:cs typeface="Calibri"/>
              </a:rPr>
              <a:t>mimic</a:t>
            </a:r>
            <a:r>
              <a:rPr lang="en-AU" sz="2400" spc="-40" dirty="0">
                <a:latin typeface="Calibri"/>
                <a:cs typeface="Calibri"/>
              </a:rPr>
              <a:t> </a:t>
            </a:r>
            <a:r>
              <a:rPr lang="en-AU" sz="2400" dirty="0">
                <a:latin typeface="Calibri"/>
                <a:cs typeface="Calibri"/>
              </a:rPr>
              <a:t>the</a:t>
            </a:r>
            <a:r>
              <a:rPr lang="en-AU" sz="2400" spc="-30" dirty="0">
                <a:latin typeface="Calibri"/>
                <a:cs typeface="Calibri"/>
              </a:rPr>
              <a:t> </a:t>
            </a:r>
            <a:r>
              <a:rPr lang="en-AU" sz="2400" dirty="0">
                <a:latin typeface="Calibri"/>
                <a:cs typeface="Calibri"/>
              </a:rPr>
              <a:t>output</a:t>
            </a:r>
            <a:r>
              <a:rPr lang="en-AU" sz="2400" spc="-40" dirty="0">
                <a:latin typeface="Calibri"/>
                <a:cs typeface="Calibri"/>
              </a:rPr>
              <a:t> </a:t>
            </a:r>
            <a:r>
              <a:rPr lang="en-AU" sz="2400" dirty="0">
                <a:latin typeface="Calibri"/>
                <a:cs typeface="Calibri"/>
              </a:rPr>
              <a:t>of</a:t>
            </a:r>
            <a:r>
              <a:rPr lang="en-AU" spc="-35" dirty="0">
                <a:latin typeface="Calibri"/>
                <a:cs typeface="Calibri"/>
              </a:rPr>
              <a:t> the predictive model </a:t>
            </a:r>
            <a:r>
              <a:rPr lang="en-AU" sz="2400" dirty="0">
                <a:latin typeface="Calibri"/>
                <a:cs typeface="Calibri"/>
              </a:rPr>
              <a:t>if</a:t>
            </a:r>
            <a:r>
              <a:rPr lang="en-AU" sz="2400" spc="-30" dirty="0">
                <a:latin typeface="Calibri"/>
                <a:cs typeface="Calibri"/>
              </a:rPr>
              <a:t> </a:t>
            </a:r>
            <a:r>
              <a:rPr lang="en-AU" sz="2400" dirty="0">
                <a:latin typeface="Calibri"/>
                <a:cs typeface="Calibri"/>
              </a:rPr>
              <a:t>use</a:t>
            </a:r>
            <a:r>
              <a:rPr lang="en-AU" sz="2400" spc="-30" dirty="0">
                <a:latin typeface="Calibri"/>
                <a:cs typeface="Calibri"/>
              </a:rPr>
              <a:t> </a:t>
            </a:r>
            <a:r>
              <a:rPr lang="en-AU" sz="2400" dirty="0">
                <a:latin typeface="Calibri"/>
                <a:cs typeface="Calibri"/>
              </a:rPr>
              <a:t>to</a:t>
            </a:r>
            <a:r>
              <a:rPr lang="en-AU" sz="2400" spc="-40" dirty="0">
                <a:latin typeface="Calibri"/>
                <a:cs typeface="Calibri"/>
              </a:rPr>
              <a:t> </a:t>
            </a:r>
            <a:r>
              <a:rPr lang="en-AU" sz="2400" dirty="0">
                <a:latin typeface="Calibri"/>
                <a:cs typeface="Calibri"/>
              </a:rPr>
              <a:t>make</a:t>
            </a:r>
            <a:r>
              <a:rPr lang="en-AU" sz="2400" spc="-30" dirty="0">
                <a:latin typeface="Calibri"/>
                <a:cs typeface="Calibri"/>
              </a:rPr>
              <a:t> </a:t>
            </a:r>
            <a:r>
              <a:rPr lang="en-AU" sz="2400" spc="-10" dirty="0">
                <a:latin typeface="Calibri"/>
                <a:cs typeface="Calibri"/>
              </a:rPr>
              <a:t>predictions</a:t>
            </a:r>
            <a:endParaRPr lang="en-AU" sz="2400" dirty="0">
              <a:latin typeface="Calibri"/>
              <a:cs typeface="Calibri"/>
            </a:endParaRPr>
          </a:p>
        </p:txBody>
      </p:sp>
      <p:sp>
        <p:nvSpPr>
          <p:cNvPr id="5" name="Footer Placeholder 4">
            <a:extLst>
              <a:ext uri="{FF2B5EF4-FFF2-40B4-BE49-F238E27FC236}">
                <a16:creationId xmlns:a16="http://schemas.microsoft.com/office/drawing/2014/main" id="{44F2F740-2A63-8163-06FC-FAED82B69053}"/>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527018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EEE5F-46E1-8DEE-9F08-B2EB1B569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D8D62-8E1C-B25F-0B31-9435628F069D}"/>
              </a:ext>
            </a:extLst>
          </p:cNvPr>
          <p:cNvSpPr>
            <a:spLocks noGrp="1"/>
          </p:cNvSpPr>
          <p:nvPr>
            <p:ph type="title"/>
          </p:nvPr>
        </p:nvSpPr>
        <p:spPr/>
        <p:txBody>
          <a:bodyPr/>
          <a:lstStyle/>
          <a:p>
            <a:r>
              <a:rPr lang="en-AU" spc="-10" dirty="0"/>
              <a:t>Faithfulness</a:t>
            </a:r>
            <a:endParaRPr lang="en-AU" dirty="0"/>
          </a:p>
        </p:txBody>
      </p:sp>
      <p:sp>
        <p:nvSpPr>
          <p:cNvPr id="3" name="Content Placeholder 2">
            <a:extLst>
              <a:ext uri="{FF2B5EF4-FFF2-40B4-BE49-F238E27FC236}">
                <a16:creationId xmlns:a16="http://schemas.microsoft.com/office/drawing/2014/main" id="{32814318-F7F6-3963-E1E9-C16A3F0EB682}"/>
              </a:ext>
            </a:extLst>
          </p:cNvPr>
          <p:cNvSpPr>
            <a:spLocks noGrp="1"/>
          </p:cNvSpPr>
          <p:nvPr>
            <p:ph sz="half" idx="1"/>
          </p:nvPr>
        </p:nvSpPr>
        <p:spPr/>
        <p:txBody>
          <a:bodyPr/>
          <a:lstStyle/>
          <a:p>
            <a:pPr marL="241300" indent="-228600">
              <a:lnSpc>
                <a:spcPct val="100000"/>
              </a:lnSpc>
              <a:spcBef>
                <a:spcPts val="965"/>
              </a:spcBef>
              <a:buFont typeface="Arial"/>
              <a:buChar char="•"/>
              <a:tabLst>
                <a:tab pos="241300" algn="l"/>
              </a:tabLst>
            </a:pPr>
            <a:r>
              <a:rPr lang="en-AU" sz="3200" b="1" spc="-10" dirty="0">
                <a:latin typeface="Calibri"/>
                <a:cs typeface="Calibri"/>
              </a:rPr>
              <a:t>Consistency: </a:t>
            </a:r>
            <a:r>
              <a:rPr lang="en-AU" sz="3200" dirty="0">
                <a:latin typeface="Calibri"/>
                <a:cs typeface="Calibri"/>
              </a:rPr>
              <a:t>Identical</a:t>
            </a:r>
            <a:r>
              <a:rPr lang="en-AU" sz="3200" spc="-100" dirty="0">
                <a:latin typeface="Calibri"/>
                <a:cs typeface="Calibri"/>
              </a:rPr>
              <a:t> </a:t>
            </a:r>
            <a:r>
              <a:rPr lang="en-AU" sz="3200" dirty="0">
                <a:latin typeface="Calibri"/>
                <a:cs typeface="Calibri"/>
              </a:rPr>
              <a:t>inputs</a:t>
            </a:r>
            <a:r>
              <a:rPr lang="en-AU" sz="3200" spc="-90" dirty="0">
                <a:latin typeface="Calibri"/>
                <a:cs typeface="Calibri"/>
              </a:rPr>
              <a:t> </a:t>
            </a:r>
            <a:r>
              <a:rPr lang="en-AU" sz="3200" dirty="0">
                <a:latin typeface="Calibri"/>
                <a:cs typeface="Calibri"/>
              </a:rPr>
              <a:t>should</a:t>
            </a:r>
            <a:r>
              <a:rPr lang="en-AU" sz="3200" spc="-85" dirty="0">
                <a:latin typeface="Calibri"/>
                <a:cs typeface="Calibri"/>
              </a:rPr>
              <a:t> </a:t>
            </a:r>
            <a:r>
              <a:rPr lang="en-AU" sz="3200" dirty="0">
                <a:latin typeface="Calibri"/>
                <a:cs typeface="Calibri"/>
              </a:rPr>
              <a:t>have</a:t>
            </a:r>
            <a:r>
              <a:rPr lang="en-AU" sz="3200" spc="-100" dirty="0">
                <a:latin typeface="Calibri"/>
                <a:cs typeface="Calibri"/>
              </a:rPr>
              <a:t> </a:t>
            </a:r>
            <a:r>
              <a:rPr lang="en-AU" sz="3200" dirty="0">
                <a:latin typeface="Calibri"/>
                <a:cs typeface="Calibri"/>
              </a:rPr>
              <a:t>identical</a:t>
            </a:r>
            <a:r>
              <a:rPr lang="en-AU" sz="3200" spc="-95" dirty="0">
                <a:latin typeface="Calibri"/>
                <a:cs typeface="Calibri"/>
              </a:rPr>
              <a:t> </a:t>
            </a:r>
            <a:r>
              <a:rPr lang="en-AU" sz="3200" spc="-10" dirty="0">
                <a:latin typeface="Calibri"/>
                <a:cs typeface="Calibri"/>
              </a:rPr>
              <a:t>explanations</a:t>
            </a:r>
            <a:endParaRPr lang="en-AU" sz="3200" dirty="0">
              <a:latin typeface="Calibri"/>
              <a:cs typeface="Calibri"/>
            </a:endParaRPr>
          </a:p>
          <a:p>
            <a:pPr marL="241300" indent="-228600">
              <a:lnSpc>
                <a:spcPct val="100000"/>
              </a:lnSpc>
              <a:spcBef>
                <a:spcPts val="965"/>
              </a:spcBef>
              <a:buFont typeface="Arial"/>
              <a:buChar char="•"/>
              <a:tabLst>
                <a:tab pos="241300" algn="l"/>
              </a:tabLst>
            </a:pPr>
            <a:endParaRPr lang="en-AU" sz="2800" dirty="0">
              <a:latin typeface="Calibri"/>
              <a:cs typeface="Calibri"/>
            </a:endParaRPr>
          </a:p>
        </p:txBody>
      </p:sp>
      <p:sp>
        <p:nvSpPr>
          <p:cNvPr id="4" name="Content Placeholder 3">
            <a:extLst>
              <a:ext uri="{FF2B5EF4-FFF2-40B4-BE49-F238E27FC236}">
                <a16:creationId xmlns:a16="http://schemas.microsoft.com/office/drawing/2014/main" id="{5D223EAE-25FD-6BEE-0013-268E47CCF204}"/>
              </a:ext>
            </a:extLst>
          </p:cNvPr>
          <p:cNvSpPr>
            <a:spLocks noGrp="1"/>
          </p:cNvSpPr>
          <p:nvPr>
            <p:ph sz="half" idx="2"/>
          </p:nvPr>
        </p:nvSpPr>
        <p:spPr/>
        <p:txBody>
          <a:bodyPr>
            <a:normAutofit/>
          </a:bodyPr>
          <a:lstStyle/>
          <a:p>
            <a:pPr marL="240029" marR="5080" indent="-227329">
              <a:lnSpc>
                <a:spcPct val="80000"/>
              </a:lnSpc>
              <a:buFont typeface="Arial"/>
              <a:buChar char="•"/>
              <a:tabLst>
                <a:tab pos="241300" algn="l"/>
                <a:tab pos="1199515" algn="l"/>
              </a:tabLst>
            </a:pPr>
            <a:r>
              <a:rPr lang="en-AU" sz="2400" spc="-30" dirty="0">
                <a:latin typeface="Calibri"/>
                <a:cs typeface="Calibri"/>
              </a:rPr>
              <a:t>Train</a:t>
            </a:r>
            <a:r>
              <a:rPr lang="en-AU" sz="2400" spc="-95" dirty="0">
                <a:latin typeface="Calibri"/>
                <a:cs typeface="Calibri"/>
              </a:rPr>
              <a:t> </a:t>
            </a:r>
            <a:r>
              <a:rPr lang="en-AU" sz="2400" spc="-50" dirty="0">
                <a:latin typeface="Calibri"/>
                <a:cs typeface="Calibri"/>
              </a:rPr>
              <a:t>a </a:t>
            </a:r>
            <a:r>
              <a:rPr lang="en-AU" sz="2400" dirty="0">
                <a:latin typeface="Calibri"/>
                <a:cs typeface="Calibri"/>
              </a:rPr>
              <a:t>model</a:t>
            </a:r>
            <a:r>
              <a:rPr lang="en-AU" sz="2400" spc="-90" dirty="0">
                <a:latin typeface="Calibri"/>
                <a:cs typeface="Calibri"/>
              </a:rPr>
              <a:t> </a:t>
            </a:r>
            <a:r>
              <a:rPr lang="en-AU" sz="2400" dirty="0">
                <a:latin typeface="Calibri"/>
                <a:cs typeface="Calibri"/>
              </a:rPr>
              <a:t>on</a:t>
            </a:r>
            <a:r>
              <a:rPr lang="en-AU" sz="2400" spc="-45" dirty="0">
                <a:latin typeface="Calibri"/>
                <a:cs typeface="Calibri"/>
              </a:rPr>
              <a:t> </a:t>
            </a:r>
            <a:r>
              <a:rPr lang="en-AU" sz="2400" spc="-10" dirty="0">
                <a:latin typeface="Calibri"/>
                <a:cs typeface="Calibri"/>
              </a:rPr>
              <a:t>synthetic</a:t>
            </a:r>
            <a:r>
              <a:rPr lang="en-AU" sz="2400" spc="-50" dirty="0">
                <a:latin typeface="Calibri"/>
                <a:cs typeface="Calibri"/>
              </a:rPr>
              <a:t> </a:t>
            </a:r>
            <a:r>
              <a:rPr lang="en-AU" sz="2400" dirty="0">
                <a:latin typeface="Calibri"/>
                <a:cs typeface="Calibri"/>
              </a:rPr>
              <a:t>data</a:t>
            </a:r>
            <a:r>
              <a:rPr lang="en-AU" spc="-75" dirty="0">
                <a:latin typeface="Calibri"/>
                <a:cs typeface="Calibri"/>
              </a:rPr>
              <a:t> to be able know what the explanation should look like</a:t>
            </a:r>
            <a:endParaRPr lang="en-AU" sz="2000" dirty="0">
              <a:latin typeface="Calibri"/>
              <a:cs typeface="Calibri"/>
            </a:endParaRPr>
          </a:p>
          <a:p>
            <a:pPr marL="240029" marR="107314" indent="-227329">
              <a:lnSpc>
                <a:spcPct val="80000"/>
              </a:lnSpc>
              <a:spcBef>
                <a:spcPts val="969"/>
              </a:spcBef>
              <a:buFont typeface="Arial"/>
              <a:buChar char="•"/>
              <a:tabLst>
                <a:tab pos="241300" algn="l"/>
              </a:tabLst>
            </a:pPr>
            <a:r>
              <a:rPr lang="en-AU" sz="2400" dirty="0">
                <a:latin typeface="Calibri"/>
                <a:cs typeface="Calibri"/>
              </a:rPr>
              <a:t>Compare</a:t>
            </a:r>
            <a:r>
              <a:rPr lang="en-AU" sz="2400" spc="-30" dirty="0">
                <a:latin typeface="Calibri"/>
                <a:cs typeface="Calibri"/>
              </a:rPr>
              <a:t> </a:t>
            </a:r>
            <a:r>
              <a:rPr lang="en-AU" sz="2400" dirty="0">
                <a:latin typeface="Calibri"/>
                <a:cs typeface="Calibri"/>
              </a:rPr>
              <a:t>the</a:t>
            </a:r>
            <a:r>
              <a:rPr lang="en-AU" sz="2400" spc="-30" dirty="0">
                <a:latin typeface="Calibri"/>
                <a:cs typeface="Calibri"/>
              </a:rPr>
              <a:t> </a:t>
            </a:r>
            <a:r>
              <a:rPr lang="en-AU" sz="2400" spc="-10" dirty="0">
                <a:latin typeface="Calibri"/>
                <a:cs typeface="Calibri"/>
              </a:rPr>
              <a:t>explanation</a:t>
            </a:r>
            <a:r>
              <a:rPr lang="en-AU" sz="2400" spc="-35" dirty="0">
                <a:latin typeface="Calibri"/>
                <a:cs typeface="Calibri"/>
              </a:rPr>
              <a:t> </a:t>
            </a:r>
            <a:r>
              <a:rPr lang="en-AU" sz="2400" dirty="0">
                <a:latin typeface="Calibri"/>
                <a:cs typeface="Calibri"/>
              </a:rPr>
              <a:t>of</a:t>
            </a:r>
            <a:r>
              <a:rPr lang="en-AU" sz="2400" spc="-30" dirty="0">
                <a:latin typeface="Calibri"/>
                <a:cs typeface="Calibri"/>
              </a:rPr>
              <a:t> </a:t>
            </a:r>
            <a:r>
              <a:rPr lang="en-AU" sz="2400" dirty="0">
                <a:latin typeface="Calibri"/>
                <a:cs typeface="Calibri"/>
              </a:rPr>
              <a:t>the</a:t>
            </a:r>
            <a:r>
              <a:rPr lang="en-AU" sz="2400" spc="-30" dirty="0">
                <a:latin typeface="Calibri"/>
                <a:cs typeface="Calibri"/>
              </a:rPr>
              <a:t> </a:t>
            </a:r>
            <a:r>
              <a:rPr lang="en-AU" sz="2400" dirty="0">
                <a:latin typeface="Calibri"/>
                <a:cs typeface="Calibri"/>
              </a:rPr>
              <a:t>model</a:t>
            </a:r>
            <a:r>
              <a:rPr lang="en-AU" sz="2400" spc="-35" dirty="0">
                <a:latin typeface="Calibri"/>
                <a:cs typeface="Calibri"/>
              </a:rPr>
              <a:t> </a:t>
            </a:r>
            <a:r>
              <a:rPr lang="en-AU" sz="2400" dirty="0">
                <a:latin typeface="Calibri"/>
                <a:cs typeface="Calibri"/>
              </a:rPr>
              <a:t>with</a:t>
            </a:r>
            <a:r>
              <a:rPr lang="en-AU" sz="2400" spc="-35" dirty="0">
                <a:latin typeface="Calibri"/>
                <a:cs typeface="Calibri"/>
              </a:rPr>
              <a:t> </a:t>
            </a:r>
            <a:r>
              <a:rPr lang="en-AU" sz="2400" dirty="0">
                <a:latin typeface="Calibri"/>
                <a:cs typeface="Calibri"/>
              </a:rPr>
              <a:t>the</a:t>
            </a:r>
            <a:r>
              <a:rPr lang="en-AU" sz="2400" spc="-30" dirty="0">
                <a:latin typeface="Calibri"/>
                <a:cs typeface="Calibri"/>
              </a:rPr>
              <a:t> </a:t>
            </a:r>
            <a:r>
              <a:rPr lang="en-AU" sz="2400" spc="-25" dirty="0">
                <a:latin typeface="Calibri"/>
                <a:cs typeface="Calibri"/>
              </a:rPr>
              <a:t>ground-</a:t>
            </a:r>
            <a:r>
              <a:rPr lang="en-AU" sz="2400" dirty="0">
                <a:latin typeface="Calibri"/>
                <a:cs typeface="Calibri"/>
              </a:rPr>
              <a:t>truth</a:t>
            </a:r>
          </a:p>
          <a:p>
            <a:pPr marL="240029" indent="-227329">
              <a:lnSpc>
                <a:spcPct val="100000"/>
              </a:lnSpc>
              <a:spcBef>
                <a:spcPts val="409"/>
              </a:spcBef>
              <a:buFont typeface="Arial"/>
              <a:buChar char="•"/>
              <a:tabLst>
                <a:tab pos="240029" algn="l"/>
              </a:tabLst>
            </a:pPr>
            <a:r>
              <a:rPr lang="en-AU" sz="2400" spc="-20" dirty="0">
                <a:latin typeface="Calibri"/>
                <a:cs typeface="Calibri"/>
              </a:rPr>
              <a:t>Evaluate</a:t>
            </a:r>
            <a:r>
              <a:rPr lang="en-AU" sz="2400" spc="-50" dirty="0">
                <a:latin typeface="Calibri"/>
                <a:cs typeface="Calibri"/>
              </a:rPr>
              <a:t> </a:t>
            </a:r>
            <a:r>
              <a:rPr lang="en-AU" sz="2400" dirty="0">
                <a:latin typeface="Calibri"/>
                <a:cs typeface="Calibri"/>
              </a:rPr>
              <a:t>how</a:t>
            </a:r>
            <a:r>
              <a:rPr lang="en-AU" sz="2400" spc="-55" dirty="0">
                <a:latin typeface="Calibri"/>
                <a:cs typeface="Calibri"/>
              </a:rPr>
              <a:t> </a:t>
            </a:r>
            <a:r>
              <a:rPr lang="en-AU" sz="2400" dirty="0">
                <a:latin typeface="Calibri"/>
                <a:cs typeface="Calibri"/>
              </a:rPr>
              <a:t>closely</a:t>
            </a:r>
            <a:r>
              <a:rPr lang="en-AU" sz="2400" spc="-55" dirty="0">
                <a:latin typeface="Calibri"/>
                <a:cs typeface="Calibri"/>
              </a:rPr>
              <a:t> </a:t>
            </a:r>
            <a:r>
              <a:rPr lang="en-AU" sz="2400" dirty="0">
                <a:latin typeface="Calibri"/>
                <a:cs typeface="Calibri"/>
              </a:rPr>
              <a:t>the</a:t>
            </a:r>
            <a:r>
              <a:rPr lang="en-AU" sz="2400" spc="-50" dirty="0">
                <a:latin typeface="Calibri"/>
                <a:cs typeface="Calibri"/>
              </a:rPr>
              <a:t> </a:t>
            </a:r>
            <a:r>
              <a:rPr lang="en-AU" sz="2400" spc="-10" dirty="0">
                <a:latin typeface="Calibri"/>
                <a:cs typeface="Calibri"/>
              </a:rPr>
              <a:t>explanation</a:t>
            </a:r>
            <a:r>
              <a:rPr lang="en-AU" sz="2400" spc="-50" dirty="0">
                <a:latin typeface="Calibri"/>
                <a:cs typeface="Calibri"/>
              </a:rPr>
              <a:t> </a:t>
            </a:r>
            <a:r>
              <a:rPr lang="en-AU" sz="2400" dirty="0">
                <a:latin typeface="Calibri"/>
                <a:cs typeface="Calibri"/>
              </a:rPr>
              <a:t>reflects</a:t>
            </a:r>
            <a:r>
              <a:rPr lang="en-AU" sz="2400" spc="-55" dirty="0">
                <a:latin typeface="Calibri"/>
                <a:cs typeface="Calibri"/>
              </a:rPr>
              <a:t> </a:t>
            </a:r>
            <a:r>
              <a:rPr lang="en-AU" sz="2400" dirty="0">
                <a:latin typeface="Calibri"/>
                <a:cs typeface="Calibri"/>
              </a:rPr>
              <a:t>the</a:t>
            </a:r>
            <a:r>
              <a:rPr lang="en-AU" sz="2400" spc="-50" dirty="0">
                <a:latin typeface="Calibri"/>
                <a:cs typeface="Calibri"/>
              </a:rPr>
              <a:t> </a:t>
            </a:r>
            <a:r>
              <a:rPr lang="en-AU" sz="2400" dirty="0">
                <a:latin typeface="Calibri"/>
                <a:cs typeface="Calibri"/>
              </a:rPr>
              <a:t>ground truth</a:t>
            </a:r>
          </a:p>
        </p:txBody>
      </p:sp>
      <p:sp>
        <p:nvSpPr>
          <p:cNvPr id="5" name="Footer Placeholder 4">
            <a:extLst>
              <a:ext uri="{FF2B5EF4-FFF2-40B4-BE49-F238E27FC236}">
                <a16:creationId xmlns:a16="http://schemas.microsoft.com/office/drawing/2014/main" id="{A44FAA7F-D725-D7DD-8617-5E3CB4F71219}"/>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241189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042A-AF0D-80ED-ADA5-21A408251BA4}"/>
              </a:ext>
            </a:extLst>
          </p:cNvPr>
          <p:cNvSpPr>
            <a:spLocks noGrp="1"/>
          </p:cNvSpPr>
          <p:nvPr>
            <p:ph type="title"/>
          </p:nvPr>
        </p:nvSpPr>
        <p:spPr/>
        <p:txBody>
          <a:bodyPr/>
          <a:lstStyle/>
          <a:p>
            <a:r>
              <a:rPr lang="en-AU" spc="-10" dirty="0"/>
              <a:t>Faithfulness</a:t>
            </a:r>
            <a:endParaRPr lang="en-AU" dirty="0"/>
          </a:p>
        </p:txBody>
      </p:sp>
      <p:sp>
        <p:nvSpPr>
          <p:cNvPr id="3" name="Content Placeholder 2">
            <a:extLst>
              <a:ext uri="{FF2B5EF4-FFF2-40B4-BE49-F238E27FC236}">
                <a16:creationId xmlns:a16="http://schemas.microsoft.com/office/drawing/2014/main" id="{2AB98CEA-5A7E-6989-8B87-B085F84A3219}"/>
              </a:ext>
            </a:extLst>
          </p:cNvPr>
          <p:cNvSpPr>
            <a:spLocks noGrp="1"/>
          </p:cNvSpPr>
          <p:nvPr>
            <p:ph sz="half" idx="1"/>
          </p:nvPr>
        </p:nvSpPr>
        <p:spPr/>
        <p:txBody>
          <a:bodyPr/>
          <a:lstStyle/>
          <a:p>
            <a:pPr marL="241300" indent="-228600">
              <a:lnSpc>
                <a:spcPts val="3065"/>
              </a:lnSpc>
              <a:spcBef>
                <a:spcPts val="100"/>
              </a:spcBef>
              <a:buFont typeface="Arial"/>
              <a:buChar char="•"/>
              <a:tabLst>
                <a:tab pos="241300" algn="l"/>
              </a:tabLst>
            </a:pPr>
            <a:r>
              <a:rPr lang="en-AU" sz="2600" b="1" spc="-30" dirty="0">
                <a:latin typeface="Calibri"/>
                <a:cs typeface="Calibri"/>
              </a:rPr>
              <a:t>Removal-</a:t>
            </a:r>
            <a:r>
              <a:rPr lang="en-AU" sz="2600" b="1" dirty="0">
                <a:latin typeface="Calibri"/>
                <a:cs typeface="Calibri"/>
              </a:rPr>
              <a:t>based</a:t>
            </a:r>
            <a:r>
              <a:rPr lang="en-AU" sz="2600" b="1" spc="-35" dirty="0">
                <a:latin typeface="Calibri"/>
                <a:cs typeface="Calibri"/>
              </a:rPr>
              <a:t> </a:t>
            </a:r>
            <a:r>
              <a:rPr lang="en-AU" sz="2600" b="1" spc="-10" dirty="0">
                <a:latin typeface="Calibri"/>
                <a:cs typeface="Calibri"/>
              </a:rPr>
              <a:t>evaluation</a:t>
            </a:r>
            <a:r>
              <a:rPr lang="en-AU" sz="2600" b="1" spc="-35" dirty="0">
                <a:latin typeface="Calibri"/>
                <a:cs typeface="Calibri"/>
              </a:rPr>
              <a:t> </a:t>
            </a:r>
            <a:r>
              <a:rPr lang="en-AU" sz="2600" b="1" spc="-10" dirty="0">
                <a:latin typeface="Calibri"/>
                <a:cs typeface="Calibri"/>
              </a:rPr>
              <a:t>methods: </a:t>
            </a:r>
            <a:r>
              <a:rPr lang="en-AU" sz="2400" dirty="0">
                <a:latin typeface="Calibri"/>
                <a:cs typeface="Calibri"/>
              </a:rPr>
              <a:t>Study</a:t>
            </a:r>
            <a:r>
              <a:rPr lang="en-AU" sz="2400" spc="-60" dirty="0">
                <a:latin typeface="Calibri"/>
                <a:cs typeface="Calibri"/>
              </a:rPr>
              <a:t> </a:t>
            </a:r>
            <a:r>
              <a:rPr lang="en-AU" sz="2400" dirty="0">
                <a:latin typeface="Calibri"/>
                <a:cs typeface="Calibri"/>
              </a:rPr>
              <a:t>the</a:t>
            </a:r>
            <a:r>
              <a:rPr lang="en-AU" sz="2400" spc="-55" dirty="0">
                <a:latin typeface="Calibri"/>
                <a:cs typeface="Calibri"/>
              </a:rPr>
              <a:t> </a:t>
            </a:r>
            <a:r>
              <a:rPr lang="en-AU" sz="2400" spc="-10" dirty="0">
                <a:latin typeface="Calibri"/>
                <a:cs typeface="Calibri"/>
              </a:rPr>
              <a:t>effect</a:t>
            </a:r>
            <a:r>
              <a:rPr lang="en-AU" sz="2400" spc="-65" dirty="0">
                <a:latin typeface="Calibri"/>
                <a:cs typeface="Calibri"/>
              </a:rPr>
              <a:t> </a:t>
            </a:r>
            <a:r>
              <a:rPr lang="en-AU" sz="2400" dirty="0">
                <a:latin typeface="Calibri"/>
                <a:cs typeface="Calibri"/>
              </a:rPr>
              <a:t>of</a:t>
            </a:r>
            <a:r>
              <a:rPr lang="en-AU" sz="2400" spc="-55" dirty="0">
                <a:latin typeface="Calibri"/>
                <a:cs typeface="Calibri"/>
              </a:rPr>
              <a:t> </a:t>
            </a:r>
            <a:r>
              <a:rPr lang="en-AU" sz="2400" dirty="0">
                <a:latin typeface="Calibri"/>
                <a:cs typeface="Calibri"/>
              </a:rPr>
              <a:t>removing/perturbing</a:t>
            </a:r>
            <a:r>
              <a:rPr lang="en-AU" sz="2400" spc="-65" dirty="0">
                <a:latin typeface="Calibri"/>
                <a:cs typeface="Calibri"/>
              </a:rPr>
              <a:t> </a:t>
            </a:r>
            <a:r>
              <a:rPr lang="en-AU" spc="-65" dirty="0">
                <a:latin typeface="Calibri"/>
                <a:cs typeface="Calibri"/>
              </a:rPr>
              <a:t>explanation components</a:t>
            </a:r>
            <a:r>
              <a:rPr lang="en-AU" sz="2400" spc="-65" dirty="0">
                <a:latin typeface="Calibri"/>
                <a:cs typeface="Calibri"/>
              </a:rPr>
              <a:t> </a:t>
            </a:r>
            <a:r>
              <a:rPr lang="en-AU" sz="2400" spc="-25" dirty="0">
                <a:latin typeface="Calibri"/>
                <a:cs typeface="Calibri"/>
              </a:rPr>
              <a:t>and </a:t>
            </a:r>
            <a:r>
              <a:rPr lang="en-AU" sz="2400" dirty="0">
                <a:latin typeface="Calibri"/>
                <a:cs typeface="Calibri"/>
              </a:rPr>
              <a:t>measure</a:t>
            </a:r>
            <a:r>
              <a:rPr lang="en-AU" sz="2400" spc="-50" dirty="0">
                <a:latin typeface="Calibri"/>
                <a:cs typeface="Calibri"/>
              </a:rPr>
              <a:t> </a:t>
            </a:r>
            <a:r>
              <a:rPr lang="en-AU" sz="2400" dirty="0">
                <a:latin typeface="Calibri"/>
                <a:cs typeface="Calibri"/>
              </a:rPr>
              <a:t>the</a:t>
            </a:r>
            <a:r>
              <a:rPr lang="en-AU" sz="2400" spc="-45" dirty="0">
                <a:latin typeface="Calibri"/>
                <a:cs typeface="Calibri"/>
              </a:rPr>
              <a:t> </a:t>
            </a:r>
            <a:r>
              <a:rPr lang="en-AU" sz="2400" spc="-10" dirty="0">
                <a:latin typeface="Calibri"/>
                <a:cs typeface="Calibri"/>
              </a:rPr>
              <a:t>effect</a:t>
            </a:r>
            <a:r>
              <a:rPr lang="en-AU" sz="2400" spc="-55" dirty="0">
                <a:latin typeface="Calibri"/>
                <a:cs typeface="Calibri"/>
              </a:rPr>
              <a:t> </a:t>
            </a:r>
            <a:r>
              <a:rPr lang="en-AU" sz="2400" dirty="0">
                <a:latin typeface="Calibri"/>
                <a:cs typeface="Calibri"/>
              </a:rPr>
              <a:t>on</a:t>
            </a:r>
            <a:r>
              <a:rPr lang="en-AU" sz="2400" spc="-50" dirty="0">
                <a:latin typeface="Calibri"/>
                <a:cs typeface="Calibri"/>
              </a:rPr>
              <a:t> </a:t>
            </a:r>
            <a:r>
              <a:rPr lang="en-AU" sz="2400" dirty="0">
                <a:latin typeface="Calibri"/>
                <a:cs typeface="Calibri"/>
              </a:rPr>
              <a:t>the</a:t>
            </a:r>
            <a:r>
              <a:rPr lang="en-AU" sz="2400" spc="-45" dirty="0">
                <a:latin typeface="Calibri"/>
                <a:cs typeface="Calibri"/>
              </a:rPr>
              <a:t> </a:t>
            </a:r>
            <a:r>
              <a:rPr lang="en-AU" sz="2400" dirty="0">
                <a:latin typeface="Calibri"/>
                <a:cs typeface="Calibri"/>
              </a:rPr>
              <a:t>output</a:t>
            </a:r>
            <a:endParaRPr lang="en-AU" dirty="0"/>
          </a:p>
        </p:txBody>
      </p:sp>
      <p:sp>
        <p:nvSpPr>
          <p:cNvPr id="4" name="Content Placeholder 3">
            <a:extLst>
              <a:ext uri="{FF2B5EF4-FFF2-40B4-BE49-F238E27FC236}">
                <a16:creationId xmlns:a16="http://schemas.microsoft.com/office/drawing/2014/main" id="{4570A7D6-D982-3A11-3A3B-1B972E397D83}"/>
              </a:ext>
            </a:extLst>
          </p:cNvPr>
          <p:cNvSpPr>
            <a:spLocks noGrp="1"/>
          </p:cNvSpPr>
          <p:nvPr>
            <p:ph sz="half" idx="2"/>
          </p:nvPr>
        </p:nvSpPr>
        <p:spPr/>
        <p:txBody>
          <a:bodyPr/>
          <a:lstStyle/>
          <a:p>
            <a:r>
              <a:rPr lang="en-AU" dirty="0"/>
              <a:t>Single component deletion</a:t>
            </a:r>
          </a:p>
          <a:p>
            <a:r>
              <a:rPr lang="en-AU" dirty="0"/>
              <a:t>Incrementally adding</a:t>
            </a:r>
          </a:p>
          <a:p>
            <a:r>
              <a:rPr lang="en-AU" dirty="0"/>
              <a:t>Incrementally deleting</a:t>
            </a:r>
          </a:p>
        </p:txBody>
      </p:sp>
      <p:sp>
        <p:nvSpPr>
          <p:cNvPr id="5" name="Footer Placeholder 4">
            <a:extLst>
              <a:ext uri="{FF2B5EF4-FFF2-40B4-BE49-F238E27FC236}">
                <a16:creationId xmlns:a16="http://schemas.microsoft.com/office/drawing/2014/main" id="{8E4421D0-D3D2-F5CC-D64D-D3DB9447CE3A}"/>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752539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BCFF-890E-B610-CF30-A89DFB552A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67E464-6959-6F42-9991-2AE3B9EE4906}"/>
              </a:ext>
            </a:extLst>
          </p:cNvPr>
          <p:cNvSpPr>
            <a:spLocks noGrp="1"/>
          </p:cNvSpPr>
          <p:nvPr>
            <p:ph type="title"/>
          </p:nvPr>
        </p:nvSpPr>
        <p:spPr/>
        <p:txBody>
          <a:bodyPr/>
          <a:lstStyle/>
          <a:p>
            <a:r>
              <a:rPr lang="en-AU" spc="-10" dirty="0"/>
              <a:t>Faithfulness</a:t>
            </a:r>
            <a:endParaRPr lang="en-AU" dirty="0"/>
          </a:p>
        </p:txBody>
      </p:sp>
      <p:sp>
        <p:nvSpPr>
          <p:cNvPr id="3" name="Content Placeholder 2">
            <a:extLst>
              <a:ext uri="{FF2B5EF4-FFF2-40B4-BE49-F238E27FC236}">
                <a16:creationId xmlns:a16="http://schemas.microsoft.com/office/drawing/2014/main" id="{1F9DBFF8-D866-8CEB-AC92-AF17ECE9A5C2}"/>
              </a:ext>
            </a:extLst>
          </p:cNvPr>
          <p:cNvSpPr>
            <a:spLocks noGrp="1"/>
          </p:cNvSpPr>
          <p:nvPr>
            <p:ph sz="half" idx="1"/>
          </p:nvPr>
        </p:nvSpPr>
        <p:spPr/>
        <p:txBody>
          <a:bodyPr/>
          <a:lstStyle/>
          <a:p>
            <a:pPr marL="241300" indent="-228600">
              <a:lnSpc>
                <a:spcPct val="100000"/>
              </a:lnSpc>
              <a:spcBef>
                <a:spcPts val="965"/>
              </a:spcBef>
              <a:buFont typeface="Arial"/>
              <a:buChar char="•"/>
              <a:tabLst>
                <a:tab pos="241300" algn="l"/>
              </a:tabLst>
            </a:pPr>
            <a:r>
              <a:rPr lang="en-AU" sz="3200" b="1" dirty="0">
                <a:latin typeface="Calibri"/>
                <a:cs typeface="Calibri"/>
              </a:rPr>
              <a:t>White</a:t>
            </a:r>
            <a:r>
              <a:rPr lang="en-AU" sz="3200" b="1" spc="-90" dirty="0">
                <a:latin typeface="Calibri"/>
                <a:cs typeface="Calibri"/>
              </a:rPr>
              <a:t> </a:t>
            </a:r>
            <a:r>
              <a:rPr lang="en-AU" sz="3200" b="1" dirty="0">
                <a:latin typeface="Calibri"/>
                <a:cs typeface="Calibri"/>
              </a:rPr>
              <a:t>box</a:t>
            </a:r>
            <a:r>
              <a:rPr lang="en-AU" sz="3200" b="1" spc="-85" dirty="0">
                <a:latin typeface="Calibri"/>
                <a:cs typeface="Calibri"/>
              </a:rPr>
              <a:t> </a:t>
            </a:r>
            <a:r>
              <a:rPr lang="en-AU" sz="3200" b="1" spc="-10" dirty="0">
                <a:latin typeface="Calibri"/>
                <a:cs typeface="Calibri"/>
              </a:rPr>
              <a:t>check: </a:t>
            </a:r>
            <a:r>
              <a:rPr lang="en-AU" sz="3200" spc="-10" dirty="0">
                <a:latin typeface="Calibri"/>
                <a:cs typeface="Calibri"/>
              </a:rPr>
              <a:t>u</a:t>
            </a:r>
            <a:r>
              <a:rPr lang="en-AU" sz="2800" dirty="0">
                <a:latin typeface="Calibri"/>
                <a:cs typeface="Calibri"/>
              </a:rPr>
              <a:t>se</a:t>
            </a:r>
            <a:r>
              <a:rPr lang="en-AU" sz="2800" spc="-65" dirty="0">
                <a:latin typeface="Calibri"/>
                <a:cs typeface="Calibri"/>
              </a:rPr>
              <a:t> </a:t>
            </a:r>
            <a:r>
              <a:rPr lang="en-AU" sz="2800" spc="-10" dirty="0">
                <a:latin typeface="Calibri"/>
                <a:cs typeface="Calibri"/>
              </a:rPr>
              <a:t>interpretable</a:t>
            </a:r>
            <a:r>
              <a:rPr lang="en-AU" sz="2800" spc="-60" dirty="0">
                <a:latin typeface="Calibri"/>
                <a:cs typeface="Calibri"/>
              </a:rPr>
              <a:t> </a:t>
            </a:r>
            <a:r>
              <a:rPr lang="en-AU" sz="2800" spc="-10" dirty="0">
                <a:latin typeface="Calibri"/>
                <a:cs typeface="Calibri"/>
              </a:rPr>
              <a:t>approaches</a:t>
            </a:r>
            <a:r>
              <a:rPr lang="en-AU" sz="2800" spc="-65" dirty="0">
                <a:latin typeface="Calibri"/>
                <a:cs typeface="Calibri"/>
              </a:rPr>
              <a:t> </a:t>
            </a:r>
            <a:r>
              <a:rPr lang="en-AU" sz="2800" dirty="0">
                <a:latin typeface="Calibri"/>
                <a:cs typeface="Calibri"/>
              </a:rPr>
              <a:t>to</a:t>
            </a:r>
            <a:r>
              <a:rPr lang="en-AU" sz="2800" spc="-70" dirty="0">
                <a:latin typeface="Calibri"/>
                <a:cs typeface="Calibri"/>
              </a:rPr>
              <a:t> </a:t>
            </a:r>
            <a:r>
              <a:rPr lang="en-AU" sz="2800" dirty="0">
                <a:latin typeface="Calibri"/>
                <a:cs typeface="Calibri"/>
              </a:rPr>
              <a:t>derive</a:t>
            </a:r>
            <a:r>
              <a:rPr lang="en-AU" sz="2800" spc="-60" dirty="0">
                <a:latin typeface="Calibri"/>
                <a:cs typeface="Calibri"/>
              </a:rPr>
              <a:t> </a:t>
            </a:r>
            <a:r>
              <a:rPr lang="en-AU" sz="2800" dirty="0">
                <a:latin typeface="Calibri"/>
                <a:cs typeface="Calibri"/>
              </a:rPr>
              <a:t>ground</a:t>
            </a:r>
            <a:r>
              <a:rPr lang="en-AU" sz="2800" spc="-65" dirty="0">
                <a:latin typeface="Calibri"/>
                <a:cs typeface="Calibri"/>
              </a:rPr>
              <a:t> </a:t>
            </a:r>
            <a:r>
              <a:rPr lang="en-AU" sz="2800" dirty="0">
                <a:latin typeface="Calibri"/>
                <a:cs typeface="Calibri"/>
              </a:rPr>
              <a:t>truth</a:t>
            </a:r>
            <a:r>
              <a:rPr lang="en-AU" sz="2800" spc="-65" dirty="0">
                <a:latin typeface="Calibri"/>
                <a:cs typeface="Calibri"/>
              </a:rPr>
              <a:t> </a:t>
            </a:r>
            <a:r>
              <a:rPr lang="en-AU" sz="2800" spc="-10" dirty="0">
                <a:latin typeface="Calibri"/>
                <a:cs typeface="Calibri"/>
              </a:rPr>
              <a:t>explanations</a:t>
            </a:r>
            <a:endParaRPr lang="en-AU" sz="2800" dirty="0">
              <a:latin typeface="Calibri"/>
              <a:cs typeface="Calibri"/>
            </a:endParaRPr>
          </a:p>
        </p:txBody>
      </p:sp>
      <p:sp>
        <p:nvSpPr>
          <p:cNvPr id="4" name="Content Placeholder 3">
            <a:extLst>
              <a:ext uri="{FF2B5EF4-FFF2-40B4-BE49-F238E27FC236}">
                <a16:creationId xmlns:a16="http://schemas.microsoft.com/office/drawing/2014/main" id="{2538787B-C6A1-55AA-743C-CA97F7EB75E5}"/>
              </a:ext>
            </a:extLst>
          </p:cNvPr>
          <p:cNvSpPr>
            <a:spLocks noGrp="1"/>
          </p:cNvSpPr>
          <p:nvPr>
            <p:ph sz="half" idx="2"/>
          </p:nvPr>
        </p:nvSpPr>
        <p:spPr/>
        <p:txBody>
          <a:bodyPr/>
          <a:lstStyle/>
          <a:p>
            <a:r>
              <a:rPr lang="en-AU" dirty="0"/>
              <a:t>???</a:t>
            </a:r>
          </a:p>
        </p:txBody>
      </p:sp>
      <p:sp>
        <p:nvSpPr>
          <p:cNvPr id="5" name="Footer Placeholder 4">
            <a:extLst>
              <a:ext uri="{FF2B5EF4-FFF2-40B4-BE49-F238E27FC236}">
                <a16:creationId xmlns:a16="http://schemas.microsoft.com/office/drawing/2014/main" id="{2D9B8E9A-0746-7AC8-13D8-6D46C2428CAB}"/>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0305205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22661-1EB5-F1E0-3C3F-7202C2EEB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38D2C8-DA1B-BAAC-8918-305DC38065C2}"/>
              </a:ext>
            </a:extLst>
          </p:cNvPr>
          <p:cNvSpPr>
            <a:spLocks noGrp="1"/>
          </p:cNvSpPr>
          <p:nvPr>
            <p:ph type="title"/>
          </p:nvPr>
        </p:nvSpPr>
        <p:spPr/>
        <p:txBody>
          <a:bodyPr/>
          <a:lstStyle/>
          <a:p>
            <a:r>
              <a:rPr lang="en-AU" spc="-10" dirty="0"/>
              <a:t>Faithfulness</a:t>
            </a:r>
            <a:endParaRPr lang="en-AU" dirty="0"/>
          </a:p>
        </p:txBody>
      </p:sp>
      <p:sp>
        <p:nvSpPr>
          <p:cNvPr id="3" name="Content Placeholder 2">
            <a:extLst>
              <a:ext uri="{FF2B5EF4-FFF2-40B4-BE49-F238E27FC236}">
                <a16:creationId xmlns:a16="http://schemas.microsoft.com/office/drawing/2014/main" id="{E8E65002-CBEC-CFF3-74AB-E82C5EFCEA8D}"/>
              </a:ext>
            </a:extLst>
          </p:cNvPr>
          <p:cNvSpPr>
            <a:spLocks noGrp="1"/>
          </p:cNvSpPr>
          <p:nvPr>
            <p:ph sz="half" idx="1"/>
          </p:nvPr>
        </p:nvSpPr>
        <p:spPr/>
        <p:txBody>
          <a:bodyPr/>
          <a:lstStyle/>
          <a:p>
            <a:pPr marL="241300" indent="-228600">
              <a:lnSpc>
                <a:spcPct val="100000"/>
              </a:lnSpc>
              <a:spcBef>
                <a:spcPts val="965"/>
              </a:spcBef>
              <a:buFont typeface="Arial"/>
              <a:buChar char="•"/>
              <a:tabLst>
                <a:tab pos="241300" algn="l"/>
              </a:tabLst>
            </a:pPr>
            <a:r>
              <a:rPr lang="en-AU" sz="3200" b="1" spc="-10" dirty="0">
                <a:latin typeface="Calibri"/>
                <a:cs typeface="Calibri"/>
              </a:rPr>
              <a:t>Synthetic</a:t>
            </a:r>
            <a:r>
              <a:rPr lang="en-AU" sz="3200" b="1" spc="-75" dirty="0">
                <a:latin typeface="Calibri"/>
                <a:cs typeface="Calibri"/>
              </a:rPr>
              <a:t> </a:t>
            </a:r>
            <a:r>
              <a:rPr lang="en-AU" sz="3200" b="1" dirty="0">
                <a:latin typeface="Calibri"/>
                <a:cs typeface="Calibri"/>
              </a:rPr>
              <a:t>Data</a:t>
            </a:r>
            <a:r>
              <a:rPr lang="en-AU" sz="3200" b="1" spc="-65" dirty="0">
                <a:latin typeface="Calibri"/>
                <a:cs typeface="Calibri"/>
              </a:rPr>
              <a:t> </a:t>
            </a:r>
            <a:r>
              <a:rPr lang="en-AU" sz="3200" b="1" spc="-20" dirty="0">
                <a:latin typeface="Calibri"/>
                <a:cs typeface="Calibri"/>
              </a:rPr>
              <a:t>Check</a:t>
            </a:r>
            <a:r>
              <a:rPr lang="en-AU" sz="3200" b="1" spc="-10" dirty="0">
                <a:latin typeface="Calibri"/>
                <a:cs typeface="Calibri"/>
              </a:rPr>
              <a:t>: </a:t>
            </a:r>
            <a:r>
              <a:rPr lang="en-AU" sz="3200" spc="-10" dirty="0">
                <a:latin typeface="Calibri"/>
                <a:cs typeface="Calibri"/>
              </a:rPr>
              <a:t>u</a:t>
            </a:r>
            <a:r>
              <a:rPr lang="en-AU" sz="2800" dirty="0">
                <a:latin typeface="Calibri"/>
                <a:cs typeface="Calibri"/>
              </a:rPr>
              <a:t>se</a:t>
            </a:r>
            <a:r>
              <a:rPr lang="en-AU" sz="2800" spc="-65" dirty="0">
                <a:latin typeface="Calibri"/>
                <a:cs typeface="Calibri"/>
              </a:rPr>
              <a:t> </a:t>
            </a:r>
            <a:r>
              <a:rPr lang="en-AU" sz="2800" spc="-10" dirty="0">
                <a:latin typeface="Calibri"/>
                <a:cs typeface="Calibri"/>
              </a:rPr>
              <a:t>interpretable</a:t>
            </a:r>
            <a:r>
              <a:rPr lang="en-AU" sz="2800" spc="-60" dirty="0">
                <a:latin typeface="Calibri"/>
                <a:cs typeface="Calibri"/>
              </a:rPr>
              <a:t> </a:t>
            </a:r>
            <a:r>
              <a:rPr lang="en-AU" sz="2800" spc="-10" dirty="0">
                <a:latin typeface="Calibri"/>
                <a:cs typeface="Calibri"/>
              </a:rPr>
              <a:t>approaches</a:t>
            </a:r>
            <a:r>
              <a:rPr lang="en-AU" sz="2800" spc="-65" dirty="0">
                <a:latin typeface="Calibri"/>
                <a:cs typeface="Calibri"/>
              </a:rPr>
              <a:t> </a:t>
            </a:r>
            <a:r>
              <a:rPr lang="en-AU" sz="2800" dirty="0">
                <a:latin typeface="Calibri"/>
                <a:cs typeface="Calibri"/>
              </a:rPr>
              <a:t>to</a:t>
            </a:r>
            <a:r>
              <a:rPr lang="en-AU" sz="2800" spc="-70" dirty="0">
                <a:latin typeface="Calibri"/>
                <a:cs typeface="Calibri"/>
              </a:rPr>
              <a:t> </a:t>
            </a:r>
            <a:r>
              <a:rPr lang="en-AU" sz="2800" dirty="0">
                <a:latin typeface="Calibri"/>
                <a:cs typeface="Calibri"/>
              </a:rPr>
              <a:t>derive</a:t>
            </a:r>
            <a:r>
              <a:rPr lang="en-AU" sz="2800" spc="-60" dirty="0">
                <a:latin typeface="Calibri"/>
                <a:cs typeface="Calibri"/>
              </a:rPr>
              <a:t> </a:t>
            </a:r>
            <a:r>
              <a:rPr lang="en-AU" sz="2800" dirty="0">
                <a:latin typeface="Calibri"/>
                <a:cs typeface="Calibri"/>
              </a:rPr>
              <a:t>ground</a:t>
            </a:r>
            <a:r>
              <a:rPr lang="en-AU" sz="2800" spc="-65" dirty="0">
                <a:latin typeface="Calibri"/>
                <a:cs typeface="Calibri"/>
              </a:rPr>
              <a:t> </a:t>
            </a:r>
            <a:r>
              <a:rPr lang="en-AU" sz="2800" dirty="0">
                <a:latin typeface="Calibri"/>
                <a:cs typeface="Calibri"/>
              </a:rPr>
              <a:t>truth</a:t>
            </a:r>
            <a:r>
              <a:rPr lang="en-AU" sz="2800" spc="-65" dirty="0">
                <a:latin typeface="Calibri"/>
                <a:cs typeface="Calibri"/>
              </a:rPr>
              <a:t> </a:t>
            </a:r>
            <a:r>
              <a:rPr lang="en-AU" sz="2800" spc="-10" dirty="0">
                <a:latin typeface="Calibri"/>
                <a:cs typeface="Calibri"/>
              </a:rPr>
              <a:t>explanations</a:t>
            </a:r>
            <a:endParaRPr lang="en-AU" sz="2800" dirty="0">
              <a:latin typeface="Calibri"/>
              <a:cs typeface="Calibri"/>
            </a:endParaRPr>
          </a:p>
        </p:txBody>
      </p:sp>
      <p:sp>
        <p:nvSpPr>
          <p:cNvPr id="4" name="Content Placeholder 3">
            <a:extLst>
              <a:ext uri="{FF2B5EF4-FFF2-40B4-BE49-F238E27FC236}">
                <a16:creationId xmlns:a16="http://schemas.microsoft.com/office/drawing/2014/main" id="{9F3C0657-3E73-B3AF-DCD8-B688607AD325}"/>
              </a:ext>
            </a:extLst>
          </p:cNvPr>
          <p:cNvSpPr>
            <a:spLocks noGrp="1"/>
          </p:cNvSpPr>
          <p:nvPr>
            <p:ph sz="half" idx="2"/>
          </p:nvPr>
        </p:nvSpPr>
        <p:spPr/>
        <p:txBody>
          <a:bodyPr>
            <a:normAutofit/>
          </a:bodyPr>
          <a:lstStyle/>
          <a:p>
            <a:pPr marL="240029" marR="5080" indent="-227329">
              <a:lnSpc>
                <a:spcPct val="80000"/>
              </a:lnSpc>
              <a:buFont typeface="Arial"/>
              <a:buChar char="•"/>
              <a:tabLst>
                <a:tab pos="241300" algn="l"/>
                <a:tab pos="1199515" algn="l"/>
              </a:tabLst>
            </a:pPr>
            <a:r>
              <a:rPr lang="en-AU" sz="2400" spc="-30" dirty="0">
                <a:latin typeface="Calibri"/>
                <a:cs typeface="Calibri"/>
              </a:rPr>
              <a:t>Train</a:t>
            </a:r>
            <a:r>
              <a:rPr lang="en-AU" sz="2400" spc="-95" dirty="0">
                <a:latin typeface="Calibri"/>
                <a:cs typeface="Calibri"/>
              </a:rPr>
              <a:t> </a:t>
            </a:r>
            <a:r>
              <a:rPr lang="en-AU" sz="2400" spc="-50" dirty="0">
                <a:latin typeface="Calibri"/>
                <a:cs typeface="Calibri"/>
              </a:rPr>
              <a:t>a </a:t>
            </a:r>
            <a:r>
              <a:rPr lang="en-AU" sz="2400" dirty="0">
                <a:latin typeface="Calibri"/>
                <a:cs typeface="Calibri"/>
              </a:rPr>
              <a:t>model</a:t>
            </a:r>
            <a:r>
              <a:rPr lang="en-AU" sz="2400" spc="-90" dirty="0">
                <a:latin typeface="Calibri"/>
                <a:cs typeface="Calibri"/>
              </a:rPr>
              <a:t> </a:t>
            </a:r>
            <a:r>
              <a:rPr lang="en-AU" sz="2400" dirty="0">
                <a:latin typeface="Calibri"/>
                <a:cs typeface="Calibri"/>
              </a:rPr>
              <a:t>on</a:t>
            </a:r>
            <a:r>
              <a:rPr lang="en-AU" sz="2400" spc="-45" dirty="0">
                <a:latin typeface="Calibri"/>
                <a:cs typeface="Calibri"/>
              </a:rPr>
              <a:t> </a:t>
            </a:r>
            <a:r>
              <a:rPr lang="en-AU" sz="2400" spc="-10" dirty="0">
                <a:latin typeface="Calibri"/>
                <a:cs typeface="Calibri"/>
              </a:rPr>
              <a:t>synthetic</a:t>
            </a:r>
            <a:r>
              <a:rPr lang="en-AU" sz="2400" spc="-50" dirty="0">
                <a:latin typeface="Calibri"/>
                <a:cs typeface="Calibri"/>
              </a:rPr>
              <a:t> </a:t>
            </a:r>
            <a:r>
              <a:rPr lang="en-AU" sz="2400" dirty="0">
                <a:latin typeface="Calibri"/>
                <a:cs typeface="Calibri"/>
              </a:rPr>
              <a:t>data</a:t>
            </a:r>
            <a:r>
              <a:rPr lang="en-AU" spc="-75" dirty="0">
                <a:latin typeface="Calibri"/>
                <a:cs typeface="Calibri"/>
              </a:rPr>
              <a:t> to be able know what the explanation should look like</a:t>
            </a:r>
            <a:endParaRPr lang="en-AU" sz="2000" dirty="0">
              <a:latin typeface="Calibri"/>
              <a:cs typeface="Calibri"/>
            </a:endParaRPr>
          </a:p>
          <a:p>
            <a:pPr marL="240029" marR="107314" indent="-227329">
              <a:lnSpc>
                <a:spcPct val="80000"/>
              </a:lnSpc>
              <a:spcBef>
                <a:spcPts val="969"/>
              </a:spcBef>
              <a:buFont typeface="Arial"/>
              <a:buChar char="•"/>
              <a:tabLst>
                <a:tab pos="241300" algn="l"/>
              </a:tabLst>
            </a:pPr>
            <a:r>
              <a:rPr lang="en-AU" sz="2400" dirty="0">
                <a:latin typeface="Calibri"/>
                <a:cs typeface="Calibri"/>
              </a:rPr>
              <a:t>Compare</a:t>
            </a:r>
            <a:r>
              <a:rPr lang="en-AU" sz="2400" spc="-30" dirty="0">
                <a:latin typeface="Calibri"/>
                <a:cs typeface="Calibri"/>
              </a:rPr>
              <a:t> </a:t>
            </a:r>
            <a:r>
              <a:rPr lang="en-AU" sz="2400" dirty="0">
                <a:latin typeface="Calibri"/>
                <a:cs typeface="Calibri"/>
              </a:rPr>
              <a:t>the</a:t>
            </a:r>
            <a:r>
              <a:rPr lang="en-AU" sz="2400" spc="-30" dirty="0">
                <a:latin typeface="Calibri"/>
                <a:cs typeface="Calibri"/>
              </a:rPr>
              <a:t> </a:t>
            </a:r>
            <a:r>
              <a:rPr lang="en-AU" sz="2400" spc="-10" dirty="0">
                <a:latin typeface="Calibri"/>
                <a:cs typeface="Calibri"/>
              </a:rPr>
              <a:t>explanation</a:t>
            </a:r>
            <a:r>
              <a:rPr lang="en-AU" sz="2400" spc="-35" dirty="0">
                <a:latin typeface="Calibri"/>
                <a:cs typeface="Calibri"/>
              </a:rPr>
              <a:t> </a:t>
            </a:r>
            <a:r>
              <a:rPr lang="en-AU" sz="2400" dirty="0">
                <a:latin typeface="Calibri"/>
                <a:cs typeface="Calibri"/>
              </a:rPr>
              <a:t>of</a:t>
            </a:r>
            <a:r>
              <a:rPr lang="en-AU" sz="2400" spc="-30" dirty="0">
                <a:latin typeface="Calibri"/>
                <a:cs typeface="Calibri"/>
              </a:rPr>
              <a:t> </a:t>
            </a:r>
            <a:r>
              <a:rPr lang="en-AU" sz="2400" dirty="0">
                <a:latin typeface="Calibri"/>
                <a:cs typeface="Calibri"/>
              </a:rPr>
              <a:t>the</a:t>
            </a:r>
            <a:r>
              <a:rPr lang="en-AU" sz="2400" spc="-30" dirty="0">
                <a:latin typeface="Calibri"/>
                <a:cs typeface="Calibri"/>
              </a:rPr>
              <a:t> </a:t>
            </a:r>
            <a:r>
              <a:rPr lang="en-AU" sz="2400" dirty="0">
                <a:latin typeface="Calibri"/>
                <a:cs typeface="Calibri"/>
              </a:rPr>
              <a:t>model</a:t>
            </a:r>
            <a:r>
              <a:rPr lang="en-AU" sz="2400" spc="-35" dirty="0">
                <a:latin typeface="Calibri"/>
                <a:cs typeface="Calibri"/>
              </a:rPr>
              <a:t> </a:t>
            </a:r>
            <a:r>
              <a:rPr lang="en-AU" sz="2400" dirty="0">
                <a:latin typeface="Calibri"/>
                <a:cs typeface="Calibri"/>
              </a:rPr>
              <a:t>with</a:t>
            </a:r>
            <a:r>
              <a:rPr lang="en-AU" sz="2400" spc="-35" dirty="0">
                <a:latin typeface="Calibri"/>
                <a:cs typeface="Calibri"/>
              </a:rPr>
              <a:t> </a:t>
            </a:r>
            <a:r>
              <a:rPr lang="en-AU" sz="2400" dirty="0">
                <a:latin typeface="Calibri"/>
                <a:cs typeface="Calibri"/>
              </a:rPr>
              <a:t>the</a:t>
            </a:r>
            <a:r>
              <a:rPr lang="en-AU" sz="2400" spc="-30" dirty="0">
                <a:latin typeface="Calibri"/>
                <a:cs typeface="Calibri"/>
              </a:rPr>
              <a:t> </a:t>
            </a:r>
            <a:r>
              <a:rPr lang="en-AU" sz="2400" spc="-25" dirty="0">
                <a:latin typeface="Calibri"/>
                <a:cs typeface="Calibri"/>
              </a:rPr>
              <a:t>ground-</a:t>
            </a:r>
            <a:r>
              <a:rPr lang="en-AU" sz="2400" dirty="0">
                <a:latin typeface="Calibri"/>
                <a:cs typeface="Calibri"/>
              </a:rPr>
              <a:t>truth</a:t>
            </a:r>
          </a:p>
          <a:p>
            <a:pPr marL="240029" indent="-227329">
              <a:lnSpc>
                <a:spcPct val="100000"/>
              </a:lnSpc>
              <a:spcBef>
                <a:spcPts val="409"/>
              </a:spcBef>
              <a:buFont typeface="Arial"/>
              <a:buChar char="•"/>
              <a:tabLst>
                <a:tab pos="240029" algn="l"/>
              </a:tabLst>
            </a:pPr>
            <a:r>
              <a:rPr lang="en-AU" sz="2400" spc="-20" dirty="0">
                <a:latin typeface="Calibri"/>
                <a:cs typeface="Calibri"/>
              </a:rPr>
              <a:t>Evaluate</a:t>
            </a:r>
            <a:r>
              <a:rPr lang="en-AU" sz="2400" spc="-50" dirty="0">
                <a:latin typeface="Calibri"/>
                <a:cs typeface="Calibri"/>
              </a:rPr>
              <a:t> </a:t>
            </a:r>
            <a:r>
              <a:rPr lang="en-AU" sz="2400" dirty="0">
                <a:latin typeface="Calibri"/>
                <a:cs typeface="Calibri"/>
              </a:rPr>
              <a:t>how</a:t>
            </a:r>
            <a:r>
              <a:rPr lang="en-AU" sz="2400" spc="-55" dirty="0">
                <a:latin typeface="Calibri"/>
                <a:cs typeface="Calibri"/>
              </a:rPr>
              <a:t> </a:t>
            </a:r>
            <a:r>
              <a:rPr lang="en-AU" sz="2400" dirty="0">
                <a:latin typeface="Calibri"/>
                <a:cs typeface="Calibri"/>
              </a:rPr>
              <a:t>closely</a:t>
            </a:r>
            <a:r>
              <a:rPr lang="en-AU" sz="2400" spc="-55" dirty="0">
                <a:latin typeface="Calibri"/>
                <a:cs typeface="Calibri"/>
              </a:rPr>
              <a:t> </a:t>
            </a:r>
            <a:r>
              <a:rPr lang="en-AU" sz="2400" dirty="0">
                <a:latin typeface="Calibri"/>
                <a:cs typeface="Calibri"/>
              </a:rPr>
              <a:t>the</a:t>
            </a:r>
            <a:r>
              <a:rPr lang="en-AU" sz="2400" spc="-50" dirty="0">
                <a:latin typeface="Calibri"/>
                <a:cs typeface="Calibri"/>
              </a:rPr>
              <a:t> </a:t>
            </a:r>
            <a:r>
              <a:rPr lang="en-AU" sz="2400" spc="-10" dirty="0">
                <a:latin typeface="Calibri"/>
                <a:cs typeface="Calibri"/>
              </a:rPr>
              <a:t>explanation</a:t>
            </a:r>
            <a:r>
              <a:rPr lang="en-AU" sz="2400" spc="-50" dirty="0">
                <a:latin typeface="Calibri"/>
                <a:cs typeface="Calibri"/>
              </a:rPr>
              <a:t> </a:t>
            </a:r>
            <a:r>
              <a:rPr lang="en-AU" sz="2400" dirty="0">
                <a:latin typeface="Calibri"/>
                <a:cs typeface="Calibri"/>
              </a:rPr>
              <a:t>reflects</a:t>
            </a:r>
            <a:r>
              <a:rPr lang="en-AU" sz="2400" spc="-55" dirty="0">
                <a:latin typeface="Calibri"/>
                <a:cs typeface="Calibri"/>
              </a:rPr>
              <a:t> </a:t>
            </a:r>
            <a:r>
              <a:rPr lang="en-AU" sz="2400" dirty="0">
                <a:latin typeface="Calibri"/>
                <a:cs typeface="Calibri"/>
              </a:rPr>
              <a:t>the</a:t>
            </a:r>
            <a:r>
              <a:rPr lang="en-AU" sz="2400" spc="-50" dirty="0">
                <a:latin typeface="Calibri"/>
                <a:cs typeface="Calibri"/>
              </a:rPr>
              <a:t> </a:t>
            </a:r>
            <a:r>
              <a:rPr lang="en-AU" sz="2400" dirty="0">
                <a:latin typeface="Calibri"/>
                <a:cs typeface="Calibri"/>
              </a:rPr>
              <a:t>ground truth</a:t>
            </a:r>
          </a:p>
        </p:txBody>
      </p:sp>
      <p:sp>
        <p:nvSpPr>
          <p:cNvPr id="5" name="Footer Placeholder 4">
            <a:extLst>
              <a:ext uri="{FF2B5EF4-FFF2-40B4-BE49-F238E27FC236}">
                <a16:creationId xmlns:a16="http://schemas.microsoft.com/office/drawing/2014/main" id="{C7198C4B-3242-00D9-853C-074502A5D50B}"/>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7843806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CD97-1352-0529-CE17-CAB1B726ED4B}"/>
              </a:ext>
            </a:extLst>
          </p:cNvPr>
          <p:cNvSpPr>
            <a:spLocks noGrp="1"/>
          </p:cNvSpPr>
          <p:nvPr>
            <p:ph type="title"/>
          </p:nvPr>
        </p:nvSpPr>
        <p:spPr/>
        <p:txBody>
          <a:bodyPr/>
          <a:lstStyle/>
          <a:p>
            <a:r>
              <a:rPr lang="en-AU" dirty="0"/>
              <a:t>Presentation Related</a:t>
            </a:r>
          </a:p>
        </p:txBody>
      </p:sp>
      <p:sp>
        <p:nvSpPr>
          <p:cNvPr id="3" name="Content Placeholder 2">
            <a:extLst>
              <a:ext uri="{FF2B5EF4-FFF2-40B4-BE49-F238E27FC236}">
                <a16:creationId xmlns:a16="http://schemas.microsoft.com/office/drawing/2014/main" id="{BD87C8C6-1CAE-C1B9-09D7-F8456F1EB569}"/>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B35729C2-9EE1-1E49-7B30-D03BBA409CC8}"/>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86A74F5C-30FB-EA14-B544-B290DEC82005}"/>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5972305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D891-8540-82BF-27D2-7991627112F7}"/>
              </a:ext>
            </a:extLst>
          </p:cNvPr>
          <p:cNvSpPr>
            <a:spLocks noGrp="1"/>
          </p:cNvSpPr>
          <p:nvPr>
            <p:ph type="title"/>
          </p:nvPr>
        </p:nvSpPr>
        <p:spPr/>
        <p:txBody>
          <a:bodyPr/>
          <a:lstStyle/>
          <a:p>
            <a:r>
              <a:rPr lang="en-AU" dirty="0"/>
              <a:t>Presentation</a:t>
            </a:r>
          </a:p>
        </p:txBody>
      </p:sp>
      <p:sp>
        <p:nvSpPr>
          <p:cNvPr id="3" name="Content Placeholder 2">
            <a:extLst>
              <a:ext uri="{FF2B5EF4-FFF2-40B4-BE49-F238E27FC236}">
                <a16:creationId xmlns:a16="http://schemas.microsoft.com/office/drawing/2014/main" id="{8C2F943C-7880-BE35-86B1-D84CD6D77AF2}"/>
              </a:ext>
            </a:extLst>
          </p:cNvPr>
          <p:cNvSpPr>
            <a:spLocks noGrp="1"/>
          </p:cNvSpPr>
          <p:nvPr>
            <p:ph sz="half" idx="1"/>
          </p:nvPr>
        </p:nvSpPr>
        <p:spPr/>
        <p:txBody>
          <a:bodyPr/>
          <a:lstStyle/>
          <a:p>
            <a:r>
              <a:rPr lang="en-AU" spc="-10" dirty="0"/>
              <a:t>Compactness</a:t>
            </a:r>
            <a:endParaRPr lang="en-AU" dirty="0"/>
          </a:p>
        </p:txBody>
      </p:sp>
      <p:sp>
        <p:nvSpPr>
          <p:cNvPr id="4" name="Content Placeholder 3">
            <a:extLst>
              <a:ext uri="{FF2B5EF4-FFF2-40B4-BE49-F238E27FC236}">
                <a16:creationId xmlns:a16="http://schemas.microsoft.com/office/drawing/2014/main" id="{AF23F3B0-CFC5-6D4A-5AD0-EDFBDF3DC3E7}"/>
              </a:ext>
            </a:extLst>
          </p:cNvPr>
          <p:cNvSpPr>
            <a:spLocks noGrp="1"/>
          </p:cNvSpPr>
          <p:nvPr>
            <p:ph sz="half" idx="2"/>
          </p:nvPr>
        </p:nvSpPr>
        <p:spPr/>
        <p:txBody>
          <a:bodyPr/>
          <a:lstStyle/>
          <a:p>
            <a:pPr marL="240665" indent="-227965">
              <a:lnSpc>
                <a:spcPct val="100000"/>
              </a:lnSpc>
              <a:spcBef>
                <a:spcPts val="720"/>
              </a:spcBef>
              <a:buFont typeface="Arial"/>
              <a:buChar char="•"/>
              <a:tabLst>
                <a:tab pos="240665" algn="l"/>
              </a:tabLst>
            </a:pPr>
            <a:r>
              <a:rPr lang="en-AU" sz="2400" dirty="0">
                <a:latin typeface="Calibri"/>
                <a:cs typeface="Calibri"/>
              </a:rPr>
              <a:t>Size</a:t>
            </a:r>
            <a:r>
              <a:rPr lang="en-AU" sz="2400" spc="-35" dirty="0">
                <a:latin typeface="Calibri"/>
                <a:cs typeface="Calibri"/>
              </a:rPr>
              <a:t> </a:t>
            </a:r>
            <a:r>
              <a:rPr lang="en-AU" sz="2400" dirty="0">
                <a:latin typeface="Calibri"/>
                <a:cs typeface="Calibri"/>
              </a:rPr>
              <a:t>of</a:t>
            </a:r>
            <a:r>
              <a:rPr lang="en-AU" sz="2400" spc="-40" dirty="0">
                <a:latin typeface="Calibri"/>
                <a:cs typeface="Calibri"/>
              </a:rPr>
              <a:t> </a:t>
            </a:r>
            <a:r>
              <a:rPr lang="en-AU" sz="2400" dirty="0">
                <a:latin typeface="Calibri"/>
                <a:cs typeface="Calibri"/>
              </a:rPr>
              <a:t>the</a:t>
            </a:r>
            <a:r>
              <a:rPr lang="en-AU" sz="2400" spc="-45" dirty="0">
                <a:latin typeface="Calibri"/>
                <a:cs typeface="Calibri"/>
              </a:rPr>
              <a:t> </a:t>
            </a:r>
            <a:r>
              <a:rPr lang="en-AU" sz="2400" spc="-10" dirty="0">
                <a:latin typeface="Calibri"/>
                <a:cs typeface="Calibri"/>
              </a:rPr>
              <a:t>explanation: </a:t>
            </a:r>
            <a:r>
              <a:rPr lang="en-AU" sz="2400" dirty="0">
                <a:latin typeface="Calibri"/>
                <a:cs typeface="Calibri"/>
              </a:rPr>
              <a:t>e.g.,</a:t>
            </a:r>
            <a:r>
              <a:rPr lang="en-AU" sz="2400" spc="-40" dirty="0">
                <a:latin typeface="Calibri"/>
                <a:cs typeface="Calibri"/>
              </a:rPr>
              <a:t> </a:t>
            </a:r>
            <a:r>
              <a:rPr lang="en-AU" sz="2400" dirty="0">
                <a:latin typeface="Calibri"/>
                <a:cs typeface="Calibri"/>
              </a:rPr>
              <a:t>number</a:t>
            </a:r>
            <a:r>
              <a:rPr lang="en-AU" sz="2400" spc="-45" dirty="0">
                <a:latin typeface="Calibri"/>
                <a:cs typeface="Calibri"/>
              </a:rPr>
              <a:t> </a:t>
            </a:r>
            <a:r>
              <a:rPr lang="en-AU" sz="2400" dirty="0">
                <a:latin typeface="Calibri"/>
                <a:cs typeface="Calibri"/>
              </a:rPr>
              <a:t>of</a:t>
            </a:r>
            <a:r>
              <a:rPr lang="en-AU" sz="2400" spc="-45" dirty="0">
                <a:latin typeface="Calibri"/>
                <a:cs typeface="Calibri"/>
              </a:rPr>
              <a:t> </a:t>
            </a:r>
            <a:r>
              <a:rPr lang="en-AU" sz="2400" spc="-10" dirty="0">
                <a:latin typeface="Calibri"/>
                <a:cs typeface="Calibri"/>
              </a:rPr>
              <a:t>features</a:t>
            </a:r>
            <a:r>
              <a:rPr lang="en-AU" sz="2400" spc="-35" dirty="0">
                <a:latin typeface="Calibri"/>
                <a:cs typeface="Calibri"/>
              </a:rPr>
              <a:t> </a:t>
            </a:r>
            <a:r>
              <a:rPr lang="en-AU" sz="2400" dirty="0">
                <a:latin typeface="Calibri"/>
                <a:cs typeface="Calibri"/>
              </a:rPr>
              <a:t>in</a:t>
            </a:r>
            <a:r>
              <a:rPr lang="en-AU" sz="2400" spc="-40" dirty="0">
                <a:latin typeface="Calibri"/>
                <a:cs typeface="Calibri"/>
              </a:rPr>
              <a:t> </a:t>
            </a:r>
            <a:r>
              <a:rPr lang="en-AU" sz="2400" dirty="0">
                <a:latin typeface="Calibri"/>
                <a:cs typeface="Calibri"/>
              </a:rPr>
              <a:t>the</a:t>
            </a:r>
            <a:r>
              <a:rPr lang="en-AU" sz="2400" spc="-50" dirty="0">
                <a:latin typeface="Calibri"/>
                <a:cs typeface="Calibri"/>
              </a:rPr>
              <a:t> </a:t>
            </a:r>
            <a:r>
              <a:rPr lang="en-AU" sz="2400" spc="-10" dirty="0">
                <a:latin typeface="Calibri"/>
                <a:cs typeface="Calibri"/>
              </a:rPr>
              <a:t>explanation, etc</a:t>
            </a:r>
            <a:endParaRPr lang="en-AU" sz="2400" dirty="0">
              <a:latin typeface="Calibri"/>
              <a:cs typeface="Calibri"/>
            </a:endParaRPr>
          </a:p>
          <a:p>
            <a:endParaRPr lang="en-AU" dirty="0"/>
          </a:p>
        </p:txBody>
      </p:sp>
      <p:sp>
        <p:nvSpPr>
          <p:cNvPr id="5" name="Footer Placeholder 4">
            <a:extLst>
              <a:ext uri="{FF2B5EF4-FFF2-40B4-BE49-F238E27FC236}">
                <a16:creationId xmlns:a16="http://schemas.microsoft.com/office/drawing/2014/main" id="{609B0CC6-D7A0-4BEA-4302-24D72F907085}"/>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325946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A6CA-6E80-D956-B462-1E19E3FC4C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3D2F-D7AB-0C86-8511-3942F870F884}"/>
              </a:ext>
            </a:extLst>
          </p:cNvPr>
          <p:cNvSpPr>
            <a:spLocks noGrp="1"/>
          </p:cNvSpPr>
          <p:nvPr>
            <p:ph type="title"/>
          </p:nvPr>
        </p:nvSpPr>
        <p:spPr/>
        <p:txBody>
          <a:bodyPr/>
          <a:lstStyle/>
          <a:p>
            <a:r>
              <a:rPr lang="en-AU" dirty="0"/>
              <a:t>Presentation</a:t>
            </a:r>
          </a:p>
        </p:txBody>
      </p:sp>
      <p:sp>
        <p:nvSpPr>
          <p:cNvPr id="3" name="Content Placeholder 2">
            <a:extLst>
              <a:ext uri="{FF2B5EF4-FFF2-40B4-BE49-F238E27FC236}">
                <a16:creationId xmlns:a16="http://schemas.microsoft.com/office/drawing/2014/main" id="{28DE03EC-1C31-28FB-B873-B9D61F5CEF2A}"/>
              </a:ext>
            </a:extLst>
          </p:cNvPr>
          <p:cNvSpPr>
            <a:spLocks noGrp="1"/>
          </p:cNvSpPr>
          <p:nvPr>
            <p:ph sz="half" idx="1"/>
          </p:nvPr>
        </p:nvSpPr>
        <p:spPr/>
        <p:txBody>
          <a:bodyPr/>
          <a:lstStyle/>
          <a:p>
            <a:r>
              <a:rPr lang="en-AU" spc="-10" dirty="0"/>
              <a:t>Composition</a:t>
            </a:r>
            <a:endParaRPr lang="en-AU" dirty="0"/>
          </a:p>
        </p:txBody>
      </p:sp>
      <p:sp>
        <p:nvSpPr>
          <p:cNvPr id="4" name="Content Placeholder 3">
            <a:extLst>
              <a:ext uri="{FF2B5EF4-FFF2-40B4-BE49-F238E27FC236}">
                <a16:creationId xmlns:a16="http://schemas.microsoft.com/office/drawing/2014/main" id="{8A4E8C8C-367E-BBC2-548F-EC1773CBA499}"/>
              </a:ext>
            </a:extLst>
          </p:cNvPr>
          <p:cNvSpPr>
            <a:spLocks noGrp="1"/>
          </p:cNvSpPr>
          <p:nvPr>
            <p:ph sz="half" idx="2"/>
          </p:nvPr>
        </p:nvSpPr>
        <p:spPr/>
        <p:txBody>
          <a:bodyPr/>
          <a:lstStyle/>
          <a:p>
            <a:pPr marL="0" marR="5080" indent="0">
              <a:lnSpc>
                <a:spcPts val="3000"/>
              </a:lnSpc>
              <a:spcBef>
                <a:spcPts val="1025"/>
              </a:spcBef>
              <a:buNone/>
            </a:pPr>
            <a:r>
              <a:rPr lang="en-AU" sz="2400" dirty="0">
                <a:latin typeface="Calibri"/>
                <a:cs typeface="Calibri"/>
              </a:rPr>
              <a:t>format,</a:t>
            </a:r>
            <a:r>
              <a:rPr lang="en-AU" sz="2400" spc="-75" dirty="0">
                <a:latin typeface="Calibri"/>
                <a:cs typeface="Calibri"/>
              </a:rPr>
              <a:t> </a:t>
            </a:r>
            <a:r>
              <a:rPr lang="en-AU" sz="2400" spc="-10" dirty="0">
                <a:latin typeface="Calibri"/>
                <a:cs typeface="Calibri"/>
              </a:rPr>
              <a:t>organisation</a:t>
            </a:r>
            <a:r>
              <a:rPr lang="en-AU" sz="2400" spc="-75" dirty="0">
                <a:latin typeface="Calibri"/>
                <a:cs typeface="Calibri"/>
              </a:rPr>
              <a:t> </a:t>
            </a:r>
            <a:r>
              <a:rPr lang="en-AU" sz="2400" dirty="0">
                <a:latin typeface="Calibri"/>
                <a:cs typeface="Calibri"/>
              </a:rPr>
              <a:t>and</a:t>
            </a:r>
            <a:r>
              <a:rPr lang="en-AU" spc="-70" dirty="0">
                <a:latin typeface="Calibri"/>
                <a:cs typeface="Calibri"/>
              </a:rPr>
              <a:t> </a:t>
            </a:r>
            <a:r>
              <a:rPr lang="en-AU" sz="2400" dirty="0">
                <a:latin typeface="Calibri"/>
                <a:cs typeface="Calibri"/>
              </a:rPr>
              <a:t>structure</a:t>
            </a:r>
            <a:r>
              <a:rPr lang="en-AU" sz="2400" spc="-85" dirty="0">
                <a:latin typeface="Calibri"/>
                <a:cs typeface="Calibri"/>
              </a:rPr>
              <a:t> </a:t>
            </a:r>
            <a:r>
              <a:rPr lang="en-AU" sz="2400" dirty="0">
                <a:latin typeface="Calibri"/>
                <a:cs typeface="Calibri"/>
              </a:rPr>
              <a:t>of</a:t>
            </a:r>
            <a:r>
              <a:rPr lang="en-AU" sz="2400" spc="-80" dirty="0">
                <a:latin typeface="Calibri"/>
                <a:cs typeface="Calibri"/>
              </a:rPr>
              <a:t> </a:t>
            </a:r>
            <a:r>
              <a:rPr lang="en-AU" sz="2400" spc="-25" dirty="0">
                <a:latin typeface="Calibri"/>
                <a:cs typeface="Calibri"/>
              </a:rPr>
              <a:t>the </a:t>
            </a:r>
            <a:r>
              <a:rPr lang="en-AU" sz="2400" spc="-10" dirty="0">
                <a:latin typeface="Calibri"/>
                <a:cs typeface="Calibri"/>
              </a:rPr>
              <a:t>explanation</a:t>
            </a:r>
            <a:endParaRPr lang="en-AU" sz="2400" dirty="0">
              <a:latin typeface="Calibri"/>
              <a:cs typeface="Calibri"/>
            </a:endParaRPr>
          </a:p>
          <a:p>
            <a:pPr marL="0" indent="0">
              <a:buNone/>
            </a:pPr>
            <a:endParaRPr lang="en-AU" dirty="0"/>
          </a:p>
        </p:txBody>
      </p:sp>
      <p:sp>
        <p:nvSpPr>
          <p:cNvPr id="5" name="Footer Placeholder 4">
            <a:extLst>
              <a:ext uri="{FF2B5EF4-FFF2-40B4-BE49-F238E27FC236}">
                <a16:creationId xmlns:a16="http://schemas.microsoft.com/office/drawing/2014/main" id="{17648422-0F67-DD2D-CBBF-425D39FC5858}"/>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45436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ad14b25ca6_0_50"/>
          <p:cNvSpPr txBox="1">
            <a:spLocks noGrp="1"/>
          </p:cNvSpPr>
          <p:nvPr>
            <p:ph type="title"/>
          </p:nvPr>
        </p:nvSpPr>
        <p:spPr>
          <a:xfrm>
            <a:off x="1554666" y="84958"/>
            <a:ext cx="7128590" cy="745706"/>
          </a:xfrm>
          <a:prstGeom prst="rect">
            <a:avLst/>
          </a:prstGeom>
        </p:spPr>
        <p:txBody>
          <a:bodyPr spcFirstLastPara="1" vert="horz" wrap="square" lIns="51427" tIns="25706" rIns="51427" bIns="25706" rtlCol="0" anchor="ctr" anchorCtr="0">
            <a:noAutofit/>
          </a:bodyPr>
          <a:lstStyle/>
          <a:p>
            <a:pPr>
              <a:spcBef>
                <a:spcPts val="0"/>
              </a:spcBef>
            </a:pPr>
            <a:r>
              <a:rPr lang="en-AU" sz="2400" dirty="0"/>
              <a:t>AI/ML applied in many domains, including healthcare, law, cybersecurity</a:t>
            </a:r>
            <a:endParaRPr sz="2400" dirty="0"/>
          </a:p>
        </p:txBody>
      </p:sp>
      <p:sp>
        <p:nvSpPr>
          <p:cNvPr id="145" name="Google Shape;145;gad14b25ca6_0_50"/>
          <p:cNvSpPr/>
          <p:nvPr/>
        </p:nvSpPr>
        <p:spPr>
          <a:xfrm>
            <a:off x="3199322" y="1663957"/>
            <a:ext cx="1323083"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pic>
        <p:nvPicPr>
          <p:cNvPr id="2" name="Picture 16" descr="Free Fracture Bone Xray photo and picture">
            <a:extLst>
              <a:ext uri="{FF2B5EF4-FFF2-40B4-BE49-F238E27FC236}">
                <a16:creationId xmlns:a16="http://schemas.microsoft.com/office/drawing/2014/main" id="{68540AF7-2AEF-11D8-1AEF-A578FC5996B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149" b="16001"/>
          <a:stretch/>
        </p:blipFill>
        <p:spPr bwMode="auto">
          <a:xfrm>
            <a:off x="785017" y="1264894"/>
            <a:ext cx="1323083" cy="135081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53;gad14b25ca6_0_50">
            <a:extLst>
              <a:ext uri="{FF2B5EF4-FFF2-40B4-BE49-F238E27FC236}">
                <a16:creationId xmlns:a16="http://schemas.microsoft.com/office/drawing/2014/main" id="{7BCEFD16-5F50-8FA9-1B0C-0645AC935818}"/>
              </a:ext>
            </a:extLst>
          </p:cNvPr>
          <p:cNvSpPr txBox="1"/>
          <p:nvPr/>
        </p:nvSpPr>
        <p:spPr>
          <a:xfrm>
            <a:off x="4773528" y="1507519"/>
            <a:ext cx="2017131" cy="269217"/>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Prediction = Fracture</a:t>
            </a:r>
            <a:endParaRPr sz="1400" b="1" i="1" dirty="0">
              <a:latin typeface="Cambria"/>
              <a:ea typeface="Cambria"/>
              <a:cs typeface="Cambria"/>
              <a:sym typeface="Cambria"/>
            </a:endParaRPr>
          </a:p>
        </p:txBody>
      </p:sp>
      <p:pic>
        <p:nvPicPr>
          <p:cNvPr id="14340" name="Picture 4">
            <a:extLst>
              <a:ext uri="{FF2B5EF4-FFF2-40B4-BE49-F238E27FC236}">
                <a16:creationId xmlns:a16="http://schemas.microsoft.com/office/drawing/2014/main" id="{9C0310E7-CE74-1D21-4141-05EF476AB1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13" t="14876" r="18049" b="14656"/>
          <a:stretch/>
        </p:blipFill>
        <p:spPr bwMode="auto">
          <a:xfrm>
            <a:off x="7043984" y="1567446"/>
            <a:ext cx="706245" cy="7457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94E216C-53B6-70E2-7F56-66E54E957E9C}"/>
              </a:ext>
            </a:extLst>
          </p:cNvPr>
          <p:cNvCxnSpPr>
            <a:stCxn id="2" idx="3"/>
            <a:endCxn id="145" idx="1"/>
          </p:cNvCxnSpPr>
          <p:nvPr/>
        </p:nvCxnSpPr>
        <p:spPr>
          <a:xfrm flipV="1">
            <a:off x="2108100" y="1940299"/>
            <a:ext cx="109122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9BB790BE-0733-35E9-C3BC-DE042DC7C840}"/>
              </a:ext>
            </a:extLst>
          </p:cNvPr>
          <p:cNvCxnSpPr>
            <a:cxnSpLocks/>
          </p:cNvCxnSpPr>
          <p:nvPr/>
        </p:nvCxnSpPr>
        <p:spPr>
          <a:xfrm>
            <a:off x="4522405" y="1843655"/>
            <a:ext cx="252157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Graphic 10" descr="Question Mark with solid fill">
            <a:extLst>
              <a:ext uri="{FF2B5EF4-FFF2-40B4-BE49-F238E27FC236}">
                <a16:creationId xmlns:a16="http://schemas.microsoft.com/office/drawing/2014/main" id="{D6CEEAF7-2DFF-3B8D-7206-8293E95019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1587" y="2077997"/>
            <a:ext cx="364583" cy="364583"/>
          </a:xfrm>
          <a:prstGeom prst="rect">
            <a:avLst/>
          </a:prstGeom>
        </p:spPr>
      </p:pic>
      <p:cxnSp>
        <p:nvCxnSpPr>
          <p:cNvPr id="12" name="Straight Arrow Connector 11">
            <a:extLst>
              <a:ext uri="{FF2B5EF4-FFF2-40B4-BE49-F238E27FC236}">
                <a16:creationId xmlns:a16="http://schemas.microsoft.com/office/drawing/2014/main" id="{5FF3E45D-CFE5-F97D-385B-C5B7F1211032}"/>
              </a:ext>
            </a:extLst>
          </p:cNvPr>
          <p:cNvCxnSpPr>
            <a:cxnSpLocks/>
          </p:cNvCxnSpPr>
          <p:nvPr/>
        </p:nvCxnSpPr>
        <p:spPr>
          <a:xfrm flipH="1">
            <a:off x="4516192" y="2077997"/>
            <a:ext cx="25277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Google Shape;145;gad14b25ca6_0_50">
            <a:extLst>
              <a:ext uri="{FF2B5EF4-FFF2-40B4-BE49-F238E27FC236}">
                <a16:creationId xmlns:a16="http://schemas.microsoft.com/office/drawing/2014/main" id="{6EB3D63D-6656-93E6-E411-DAE9A72841CD}"/>
              </a:ext>
            </a:extLst>
          </p:cNvPr>
          <p:cNvSpPr/>
          <p:nvPr/>
        </p:nvSpPr>
        <p:spPr>
          <a:xfrm>
            <a:off x="3199322" y="3433812"/>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sp>
        <p:nvSpPr>
          <p:cNvPr id="17" name="Google Shape;153;gad14b25ca6_0_50">
            <a:extLst>
              <a:ext uri="{FF2B5EF4-FFF2-40B4-BE49-F238E27FC236}">
                <a16:creationId xmlns:a16="http://schemas.microsoft.com/office/drawing/2014/main" id="{D8F4CE88-52A5-213A-4F0D-19AA8CD71235}"/>
              </a:ext>
            </a:extLst>
          </p:cNvPr>
          <p:cNvSpPr txBox="1"/>
          <p:nvPr/>
        </p:nvSpPr>
        <p:spPr>
          <a:xfrm>
            <a:off x="4702416" y="3277374"/>
            <a:ext cx="1783443" cy="269217"/>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Prediction = Benign</a:t>
            </a:r>
            <a:endParaRPr sz="1400" b="1" i="1" dirty="0">
              <a:latin typeface="Cambria"/>
              <a:ea typeface="Cambria"/>
              <a:cs typeface="Cambria"/>
              <a:sym typeface="Cambria"/>
            </a:endParaRPr>
          </a:p>
        </p:txBody>
      </p:sp>
      <p:cxnSp>
        <p:nvCxnSpPr>
          <p:cNvPr id="19" name="Straight Arrow Connector 18">
            <a:extLst>
              <a:ext uri="{FF2B5EF4-FFF2-40B4-BE49-F238E27FC236}">
                <a16:creationId xmlns:a16="http://schemas.microsoft.com/office/drawing/2014/main" id="{14736465-BF7F-0AD3-828A-078B762B1129}"/>
              </a:ext>
            </a:extLst>
          </p:cNvPr>
          <p:cNvCxnSpPr>
            <a:cxnSpLocks/>
            <a:endCxn id="16" idx="1"/>
          </p:cNvCxnSpPr>
          <p:nvPr/>
        </p:nvCxnSpPr>
        <p:spPr>
          <a:xfrm flipV="1">
            <a:off x="2036988" y="3710154"/>
            <a:ext cx="116233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6763093-0C15-F2BC-412B-DC1230049CE4}"/>
              </a:ext>
            </a:extLst>
          </p:cNvPr>
          <p:cNvCxnSpPr>
            <a:cxnSpLocks/>
          </p:cNvCxnSpPr>
          <p:nvPr/>
        </p:nvCxnSpPr>
        <p:spPr>
          <a:xfrm>
            <a:off x="4516192" y="3613510"/>
            <a:ext cx="216710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 name="Graphic 20" descr="Question Mark with solid fill">
            <a:extLst>
              <a:ext uri="{FF2B5EF4-FFF2-40B4-BE49-F238E27FC236}">
                <a16:creationId xmlns:a16="http://schemas.microsoft.com/office/drawing/2014/main" id="{9E04E577-99F1-85EF-EEBA-A31215EB4B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8461" y="3848688"/>
            <a:ext cx="364583" cy="364583"/>
          </a:xfrm>
          <a:prstGeom prst="rect">
            <a:avLst/>
          </a:prstGeom>
        </p:spPr>
      </p:pic>
      <p:cxnSp>
        <p:nvCxnSpPr>
          <p:cNvPr id="22" name="Straight Arrow Connector 21">
            <a:extLst>
              <a:ext uri="{FF2B5EF4-FFF2-40B4-BE49-F238E27FC236}">
                <a16:creationId xmlns:a16="http://schemas.microsoft.com/office/drawing/2014/main" id="{7C9B798C-0E7B-C3FC-71BD-C2E1103366CA}"/>
              </a:ext>
            </a:extLst>
          </p:cNvPr>
          <p:cNvCxnSpPr>
            <a:cxnSpLocks/>
          </p:cNvCxnSpPr>
          <p:nvPr/>
        </p:nvCxnSpPr>
        <p:spPr>
          <a:xfrm flipH="1">
            <a:off x="4516192" y="3847852"/>
            <a:ext cx="21664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B67A8769-4552-DEFA-5C6F-8E7D4E285065}"/>
              </a:ext>
            </a:extLst>
          </p:cNvPr>
          <p:cNvPicPr>
            <a:picLocks noChangeAspect="1"/>
          </p:cNvPicPr>
          <p:nvPr/>
        </p:nvPicPr>
        <p:blipFill>
          <a:blip r:embed="rId7"/>
          <a:srcRect l="55970" t="58199" r="14949" b="11057"/>
          <a:stretch/>
        </p:blipFill>
        <p:spPr>
          <a:xfrm>
            <a:off x="6682679" y="3255274"/>
            <a:ext cx="1428856" cy="863154"/>
          </a:xfrm>
          <a:prstGeom prst="rect">
            <a:avLst/>
          </a:prstGeom>
        </p:spPr>
      </p:pic>
      <p:cxnSp>
        <p:nvCxnSpPr>
          <p:cNvPr id="25" name="Straight Connector 24">
            <a:extLst>
              <a:ext uri="{FF2B5EF4-FFF2-40B4-BE49-F238E27FC236}">
                <a16:creationId xmlns:a16="http://schemas.microsoft.com/office/drawing/2014/main" id="{70358170-5EA1-5130-AAAD-E398CCDB0EA0}"/>
              </a:ext>
            </a:extLst>
          </p:cNvPr>
          <p:cNvCxnSpPr>
            <a:cxnSpLocks/>
          </p:cNvCxnSpPr>
          <p:nvPr/>
        </p:nvCxnSpPr>
        <p:spPr>
          <a:xfrm flipV="1">
            <a:off x="419489" y="2912887"/>
            <a:ext cx="7692045" cy="1616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6" name="Google Shape;153;gad14b25ca6_0_50">
            <a:extLst>
              <a:ext uri="{FF2B5EF4-FFF2-40B4-BE49-F238E27FC236}">
                <a16:creationId xmlns:a16="http://schemas.microsoft.com/office/drawing/2014/main" id="{9FED5A3B-DB23-0DB2-1538-D7207C97D8D4}"/>
              </a:ext>
            </a:extLst>
          </p:cNvPr>
          <p:cNvSpPr txBox="1"/>
          <p:nvPr/>
        </p:nvSpPr>
        <p:spPr>
          <a:xfrm>
            <a:off x="7043984" y="2271343"/>
            <a:ext cx="868436" cy="269217"/>
          </a:xfrm>
          <a:prstGeom prst="rect">
            <a:avLst/>
          </a:prstGeom>
          <a:noFill/>
          <a:ln>
            <a:noFill/>
          </a:ln>
        </p:spPr>
        <p:txBody>
          <a:bodyPr spcFirstLastPara="1" wrap="square" lIns="51427" tIns="51427" rIns="51427" bIns="51427" anchor="t" anchorCtr="0">
            <a:noAutofit/>
          </a:bodyPr>
          <a:lstStyle/>
          <a:p>
            <a:r>
              <a:rPr lang="en-US" sz="1125" dirty="0">
                <a:latin typeface="Cambria"/>
                <a:ea typeface="Cambria"/>
                <a:cs typeface="Cambria"/>
                <a:sym typeface="Cambria"/>
              </a:rPr>
              <a:t>Radiologist</a:t>
            </a:r>
            <a:endParaRPr sz="1125" dirty="0">
              <a:latin typeface="Cambria"/>
              <a:ea typeface="Cambria"/>
              <a:cs typeface="Cambria"/>
              <a:sym typeface="Cambria"/>
            </a:endParaRPr>
          </a:p>
        </p:txBody>
      </p:sp>
      <p:sp>
        <p:nvSpPr>
          <p:cNvPr id="31" name="Google Shape;153;gad14b25ca6_0_50">
            <a:extLst>
              <a:ext uri="{FF2B5EF4-FFF2-40B4-BE49-F238E27FC236}">
                <a16:creationId xmlns:a16="http://schemas.microsoft.com/office/drawing/2014/main" id="{5D65828D-B5FF-A078-FEDB-35D5666B8C22}"/>
              </a:ext>
            </a:extLst>
          </p:cNvPr>
          <p:cNvSpPr txBox="1"/>
          <p:nvPr/>
        </p:nvSpPr>
        <p:spPr>
          <a:xfrm>
            <a:off x="6609765" y="4127284"/>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cxnSp>
        <p:nvCxnSpPr>
          <p:cNvPr id="39" name="Straight Connector 38">
            <a:extLst>
              <a:ext uri="{FF2B5EF4-FFF2-40B4-BE49-F238E27FC236}">
                <a16:creationId xmlns:a16="http://schemas.microsoft.com/office/drawing/2014/main" id="{61BB28D9-F4D7-FFBE-ED25-FF0DB8EDD10E}"/>
              </a:ext>
            </a:extLst>
          </p:cNvPr>
          <p:cNvCxnSpPr>
            <a:cxnSpLocks/>
          </p:cNvCxnSpPr>
          <p:nvPr/>
        </p:nvCxnSpPr>
        <p:spPr>
          <a:xfrm>
            <a:off x="5912868" y="2912887"/>
            <a:ext cx="2198666"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1" name="Footer Placeholder 50">
            <a:extLst>
              <a:ext uri="{FF2B5EF4-FFF2-40B4-BE49-F238E27FC236}">
                <a16:creationId xmlns:a16="http://schemas.microsoft.com/office/drawing/2014/main" id="{8A8D0B5D-8BCB-1BF9-5CD4-D11CE174A843}"/>
              </a:ext>
            </a:extLst>
          </p:cNvPr>
          <p:cNvSpPr>
            <a:spLocks noGrp="1"/>
          </p:cNvSpPr>
          <p:nvPr>
            <p:ph type="ftr" sz="quarter" idx="10"/>
          </p:nvPr>
        </p:nvSpPr>
        <p:spPr/>
        <p:txBody>
          <a:bodyPr/>
          <a:lstStyle/>
          <a:p>
            <a:endParaRPr lang="en-AU" dirty="0"/>
          </a:p>
        </p:txBody>
      </p:sp>
      <p:pic>
        <p:nvPicPr>
          <p:cNvPr id="14344" name="Picture 8" descr="Free Network Lan photo and picture">
            <a:extLst>
              <a:ext uri="{FF2B5EF4-FFF2-40B4-BE49-F238E27FC236}">
                <a16:creationId xmlns:a16="http://schemas.microsoft.com/office/drawing/2014/main" id="{57DC4C39-23DC-54E1-2059-B4EECED5BDD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4464"/>
          <a:stretch/>
        </p:blipFill>
        <p:spPr bwMode="auto">
          <a:xfrm>
            <a:off x="785016" y="3139449"/>
            <a:ext cx="1316869" cy="129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5493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866B-9CC0-E4B9-5EFD-5D0E07690F39}"/>
              </a:ext>
            </a:extLst>
          </p:cNvPr>
          <p:cNvSpPr>
            <a:spLocks noGrp="1"/>
          </p:cNvSpPr>
          <p:nvPr>
            <p:ph type="title"/>
          </p:nvPr>
        </p:nvSpPr>
        <p:spPr/>
        <p:txBody>
          <a:bodyPr/>
          <a:lstStyle/>
          <a:p>
            <a:r>
              <a:rPr lang="en-AU" dirty="0"/>
              <a:t>User Related</a:t>
            </a:r>
          </a:p>
        </p:txBody>
      </p:sp>
      <p:sp>
        <p:nvSpPr>
          <p:cNvPr id="3" name="Content Placeholder 2">
            <a:extLst>
              <a:ext uri="{FF2B5EF4-FFF2-40B4-BE49-F238E27FC236}">
                <a16:creationId xmlns:a16="http://schemas.microsoft.com/office/drawing/2014/main" id="{28CE0EE8-170D-3677-E2C7-464D53745167}"/>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D661B3F0-9CE8-1FDA-41EA-DDCFFB1BBFD7}"/>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7953F0A1-F505-EEEA-7699-08468EFFBFB2}"/>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27061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9CD4C-CAEC-054F-B67E-9A741BC08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211A5-139D-BCA1-7D3A-38A3F4D6C779}"/>
              </a:ext>
            </a:extLst>
          </p:cNvPr>
          <p:cNvSpPr>
            <a:spLocks noGrp="1"/>
          </p:cNvSpPr>
          <p:nvPr>
            <p:ph type="title"/>
          </p:nvPr>
        </p:nvSpPr>
        <p:spPr/>
        <p:txBody>
          <a:bodyPr/>
          <a:lstStyle/>
          <a:p>
            <a:r>
              <a:rPr lang="en-AU" dirty="0"/>
              <a:t>User Related</a:t>
            </a:r>
          </a:p>
        </p:txBody>
      </p:sp>
      <p:sp>
        <p:nvSpPr>
          <p:cNvPr id="3" name="Content Placeholder 2">
            <a:extLst>
              <a:ext uri="{FF2B5EF4-FFF2-40B4-BE49-F238E27FC236}">
                <a16:creationId xmlns:a16="http://schemas.microsoft.com/office/drawing/2014/main" id="{3D4BF054-2A99-1766-E09D-EF487BE1E331}"/>
              </a:ext>
            </a:extLst>
          </p:cNvPr>
          <p:cNvSpPr>
            <a:spLocks noGrp="1"/>
          </p:cNvSpPr>
          <p:nvPr>
            <p:ph sz="half" idx="1"/>
          </p:nvPr>
        </p:nvSpPr>
        <p:spPr/>
        <p:txBody>
          <a:bodyPr/>
          <a:lstStyle/>
          <a:p>
            <a:r>
              <a:rPr lang="en-AU" dirty="0"/>
              <a:t>Context</a:t>
            </a:r>
          </a:p>
        </p:txBody>
      </p:sp>
      <p:sp>
        <p:nvSpPr>
          <p:cNvPr id="4" name="Content Placeholder 3">
            <a:extLst>
              <a:ext uri="{FF2B5EF4-FFF2-40B4-BE49-F238E27FC236}">
                <a16:creationId xmlns:a16="http://schemas.microsoft.com/office/drawing/2014/main" id="{84604364-B88E-8A0A-273C-FBF5C463675C}"/>
              </a:ext>
            </a:extLst>
          </p:cNvPr>
          <p:cNvSpPr>
            <a:spLocks noGrp="1"/>
          </p:cNvSpPr>
          <p:nvPr>
            <p:ph sz="half" idx="2"/>
          </p:nvPr>
        </p:nvSpPr>
        <p:spPr/>
        <p:txBody>
          <a:bodyPr/>
          <a:lstStyle/>
          <a:p>
            <a:r>
              <a:rPr lang="en-AU" dirty="0"/>
              <a:t>How much does the explanation matter in practice?</a:t>
            </a:r>
          </a:p>
        </p:txBody>
      </p:sp>
      <p:sp>
        <p:nvSpPr>
          <p:cNvPr id="5" name="Footer Placeholder 4">
            <a:extLst>
              <a:ext uri="{FF2B5EF4-FFF2-40B4-BE49-F238E27FC236}">
                <a16:creationId xmlns:a16="http://schemas.microsoft.com/office/drawing/2014/main" id="{7C1B0FB3-89BF-6187-CC06-121D0509DA1D}"/>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7698910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B397D-C881-A58A-FAF4-9CFD57AE8A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43E26-6537-EA49-1682-DF4E17DBEC9A}"/>
              </a:ext>
            </a:extLst>
          </p:cNvPr>
          <p:cNvSpPr>
            <a:spLocks noGrp="1"/>
          </p:cNvSpPr>
          <p:nvPr>
            <p:ph type="title"/>
          </p:nvPr>
        </p:nvSpPr>
        <p:spPr/>
        <p:txBody>
          <a:bodyPr/>
          <a:lstStyle/>
          <a:p>
            <a:r>
              <a:rPr lang="en-AU" dirty="0"/>
              <a:t>User Related</a:t>
            </a:r>
          </a:p>
        </p:txBody>
      </p:sp>
      <p:sp>
        <p:nvSpPr>
          <p:cNvPr id="3" name="Content Placeholder 2">
            <a:extLst>
              <a:ext uri="{FF2B5EF4-FFF2-40B4-BE49-F238E27FC236}">
                <a16:creationId xmlns:a16="http://schemas.microsoft.com/office/drawing/2014/main" id="{51DD48A1-BA11-DA8A-BB24-4F2D907D2235}"/>
              </a:ext>
            </a:extLst>
          </p:cNvPr>
          <p:cNvSpPr>
            <a:spLocks noGrp="1"/>
          </p:cNvSpPr>
          <p:nvPr>
            <p:ph sz="half" idx="1"/>
          </p:nvPr>
        </p:nvSpPr>
        <p:spPr/>
        <p:txBody>
          <a:bodyPr/>
          <a:lstStyle/>
          <a:p>
            <a:r>
              <a:rPr lang="en-AU" dirty="0"/>
              <a:t>Coherence</a:t>
            </a:r>
          </a:p>
        </p:txBody>
      </p:sp>
      <p:sp>
        <p:nvSpPr>
          <p:cNvPr id="4" name="Content Placeholder 3">
            <a:extLst>
              <a:ext uri="{FF2B5EF4-FFF2-40B4-BE49-F238E27FC236}">
                <a16:creationId xmlns:a16="http://schemas.microsoft.com/office/drawing/2014/main" id="{6611952E-CF38-4009-412A-5E202ED99740}"/>
              </a:ext>
            </a:extLst>
          </p:cNvPr>
          <p:cNvSpPr>
            <a:spLocks noGrp="1"/>
          </p:cNvSpPr>
          <p:nvPr>
            <p:ph sz="half" idx="2"/>
          </p:nvPr>
        </p:nvSpPr>
        <p:spPr/>
        <p:txBody>
          <a:bodyPr/>
          <a:lstStyle/>
          <a:p>
            <a:r>
              <a:rPr lang="en-AU" dirty="0"/>
              <a:t>How accordant the explanation is with prior knowledge and beliefs.</a:t>
            </a:r>
          </a:p>
        </p:txBody>
      </p:sp>
      <p:sp>
        <p:nvSpPr>
          <p:cNvPr id="5" name="Footer Placeholder 4">
            <a:extLst>
              <a:ext uri="{FF2B5EF4-FFF2-40B4-BE49-F238E27FC236}">
                <a16:creationId xmlns:a16="http://schemas.microsoft.com/office/drawing/2014/main" id="{6011E3E9-64B4-D331-E55F-61C80708CC83}"/>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103817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B4E66-5906-7BAD-119B-D0D6BF77AB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BBF21-BFCF-1CB8-5290-52D6F3A72993}"/>
              </a:ext>
            </a:extLst>
          </p:cNvPr>
          <p:cNvSpPr>
            <a:spLocks noGrp="1"/>
          </p:cNvSpPr>
          <p:nvPr>
            <p:ph type="title"/>
          </p:nvPr>
        </p:nvSpPr>
        <p:spPr/>
        <p:txBody>
          <a:bodyPr/>
          <a:lstStyle/>
          <a:p>
            <a:r>
              <a:rPr lang="en-AU" dirty="0"/>
              <a:t>User Related</a:t>
            </a:r>
          </a:p>
        </p:txBody>
      </p:sp>
      <p:sp>
        <p:nvSpPr>
          <p:cNvPr id="3" name="Content Placeholder 2">
            <a:extLst>
              <a:ext uri="{FF2B5EF4-FFF2-40B4-BE49-F238E27FC236}">
                <a16:creationId xmlns:a16="http://schemas.microsoft.com/office/drawing/2014/main" id="{080519C3-D011-1BF7-D10C-27F135030A49}"/>
              </a:ext>
            </a:extLst>
          </p:cNvPr>
          <p:cNvSpPr>
            <a:spLocks noGrp="1"/>
          </p:cNvSpPr>
          <p:nvPr>
            <p:ph sz="half" idx="1"/>
          </p:nvPr>
        </p:nvSpPr>
        <p:spPr/>
        <p:txBody>
          <a:bodyPr/>
          <a:lstStyle/>
          <a:p>
            <a:r>
              <a:rPr lang="en-AU" dirty="0"/>
              <a:t>Controllability</a:t>
            </a:r>
          </a:p>
        </p:txBody>
      </p:sp>
      <p:sp>
        <p:nvSpPr>
          <p:cNvPr id="4" name="Content Placeholder 3">
            <a:extLst>
              <a:ext uri="{FF2B5EF4-FFF2-40B4-BE49-F238E27FC236}">
                <a16:creationId xmlns:a16="http://schemas.microsoft.com/office/drawing/2014/main" id="{1E9A6D7D-9652-C19B-41D3-BE54635E3A98}"/>
              </a:ext>
            </a:extLst>
          </p:cNvPr>
          <p:cNvSpPr>
            <a:spLocks noGrp="1"/>
          </p:cNvSpPr>
          <p:nvPr>
            <p:ph sz="half" idx="2"/>
          </p:nvPr>
        </p:nvSpPr>
        <p:spPr/>
        <p:txBody>
          <a:bodyPr/>
          <a:lstStyle/>
          <a:p>
            <a:r>
              <a:rPr lang="en-AU" dirty="0"/>
              <a:t>Can the user influence the explanation?</a:t>
            </a:r>
          </a:p>
        </p:txBody>
      </p:sp>
      <p:sp>
        <p:nvSpPr>
          <p:cNvPr id="5" name="Footer Placeholder 4">
            <a:extLst>
              <a:ext uri="{FF2B5EF4-FFF2-40B4-BE49-F238E27FC236}">
                <a16:creationId xmlns:a16="http://schemas.microsoft.com/office/drawing/2014/main" id="{560FB70B-DB01-5464-E0E8-16CA8B1C6792}"/>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709282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667B-D348-4F5C-EBFD-1C52EDC2641F}"/>
              </a:ext>
            </a:extLst>
          </p:cNvPr>
          <p:cNvSpPr>
            <a:spLocks noGrp="1"/>
          </p:cNvSpPr>
          <p:nvPr>
            <p:ph type="title"/>
          </p:nvPr>
        </p:nvSpPr>
        <p:spPr/>
        <p:txBody>
          <a:bodyPr/>
          <a:lstStyle/>
          <a:p>
            <a:r>
              <a:rPr lang="en-AU" dirty="0"/>
              <a:t>User Study Hints</a:t>
            </a:r>
          </a:p>
        </p:txBody>
      </p:sp>
      <p:sp>
        <p:nvSpPr>
          <p:cNvPr id="3" name="Content Placeholder 2">
            <a:extLst>
              <a:ext uri="{FF2B5EF4-FFF2-40B4-BE49-F238E27FC236}">
                <a16:creationId xmlns:a16="http://schemas.microsoft.com/office/drawing/2014/main" id="{343310CF-EE91-2D46-BDE9-3473FCF0561E}"/>
              </a:ext>
            </a:extLst>
          </p:cNvPr>
          <p:cNvSpPr>
            <a:spLocks noGrp="1"/>
          </p:cNvSpPr>
          <p:nvPr>
            <p:ph sz="half" idx="1"/>
          </p:nvPr>
        </p:nvSpPr>
        <p:spPr>
          <a:xfrm>
            <a:off x="251519" y="1665854"/>
            <a:ext cx="4157194" cy="3066136"/>
          </a:xfrm>
        </p:spPr>
        <p:txBody>
          <a:bodyPr/>
          <a:lstStyle/>
          <a:p>
            <a:pPr lvl="1"/>
            <a:r>
              <a:rPr lang="en-AU" dirty="0"/>
              <a:t>State objectives</a:t>
            </a:r>
          </a:p>
          <a:p>
            <a:pPr lvl="1"/>
            <a:r>
              <a:rPr lang="en-AU" dirty="0"/>
              <a:t>RQs</a:t>
            </a:r>
          </a:p>
          <a:p>
            <a:pPr lvl="1"/>
            <a:r>
              <a:rPr lang="en-AU" dirty="0"/>
              <a:t>Metrics</a:t>
            </a:r>
          </a:p>
          <a:p>
            <a:pPr lvl="1"/>
            <a:r>
              <a:rPr lang="en-AU" dirty="0"/>
              <a:t>Hypotheses</a:t>
            </a:r>
          </a:p>
          <a:p>
            <a:pPr lvl="1"/>
            <a:r>
              <a:rPr lang="en-AU" dirty="0"/>
              <a:t>Baselines</a:t>
            </a:r>
          </a:p>
          <a:p>
            <a:pPr lvl="1"/>
            <a:r>
              <a:rPr lang="en-AU" dirty="0"/>
              <a:t>Sample Size/ Demographic</a:t>
            </a:r>
          </a:p>
          <a:p>
            <a:pPr lvl="1"/>
            <a:r>
              <a:rPr lang="en-AU" dirty="0"/>
              <a:t>Task</a:t>
            </a:r>
          </a:p>
          <a:p>
            <a:pPr lvl="1"/>
            <a:endParaRPr lang="en-AU" dirty="0"/>
          </a:p>
        </p:txBody>
      </p:sp>
      <p:sp>
        <p:nvSpPr>
          <p:cNvPr id="5" name="Footer Placeholder 4">
            <a:extLst>
              <a:ext uri="{FF2B5EF4-FFF2-40B4-BE49-F238E27FC236}">
                <a16:creationId xmlns:a16="http://schemas.microsoft.com/office/drawing/2014/main" id="{E69E4E33-2DF7-EC6A-5FB9-1349E2356F5B}"/>
              </a:ext>
            </a:extLst>
          </p:cNvPr>
          <p:cNvSpPr>
            <a:spLocks noGrp="1"/>
          </p:cNvSpPr>
          <p:nvPr>
            <p:ph type="ftr" sz="quarter" idx="10"/>
          </p:nvPr>
        </p:nvSpPr>
        <p:spPr/>
        <p:txBody>
          <a:bodyPr/>
          <a:lstStyle/>
          <a:p>
            <a:endParaRPr lang="en-AU"/>
          </a:p>
        </p:txBody>
      </p:sp>
      <p:sp>
        <p:nvSpPr>
          <p:cNvPr id="7" name="Content Placeholder 2">
            <a:extLst>
              <a:ext uri="{FF2B5EF4-FFF2-40B4-BE49-F238E27FC236}">
                <a16:creationId xmlns:a16="http://schemas.microsoft.com/office/drawing/2014/main" id="{932E4A45-961F-55B4-F7AF-B9A7B7AC73EB}"/>
              </a:ext>
            </a:extLst>
          </p:cNvPr>
          <p:cNvSpPr txBox="1">
            <a:spLocks/>
          </p:cNvSpPr>
          <p:nvPr/>
        </p:nvSpPr>
        <p:spPr>
          <a:xfrm>
            <a:off x="4735286" y="1591083"/>
            <a:ext cx="4157194" cy="3066136"/>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sz="2000" dirty="0"/>
              <a:t>appropriate statistical tests</a:t>
            </a:r>
          </a:p>
          <a:p>
            <a:r>
              <a:rPr lang="en-AU" sz="2000" dirty="0"/>
              <a:t>coding interview transcripts</a:t>
            </a:r>
          </a:p>
          <a:p>
            <a:r>
              <a:rPr lang="en-AU" sz="2000" dirty="0"/>
              <a:t>Within-between</a:t>
            </a:r>
          </a:p>
          <a:p>
            <a:r>
              <a:rPr lang="en-AU" sz="2000" dirty="0"/>
              <a:t>Participant type</a:t>
            </a:r>
          </a:p>
          <a:p>
            <a:endParaRPr lang="en-AU" dirty="0"/>
          </a:p>
        </p:txBody>
      </p:sp>
    </p:spTree>
    <p:extLst>
      <p:ext uri="{BB962C8B-B14F-4D97-AF65-F5344CB8AC3E}">
        <p14:creationId xmlns:p14="http://schemas.microsoft.com/office/powerpoint/2010/main" val="1975798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3AB1-A32C-E54A-396E-0D02422755AA}"/>
              </a:ext>
            </a:extLst>
          </p:cNvPr>
          <p:cNvSpPr>
            <a:spLocks noGrp="1"/>
          </p:cNvSpPr>
          <p:nvPr>
            <p:ph type="title"/>
          </p:nvPr>
        </p:nvSpPr>
        <p:spPr/>
        <p:txBody>
          <a:bodyPr/>
          <a:lstStyle/>
          <a:p>
            <a:r>
              <a:rPr lang="en-AU" dirty="0">
                <a:highlight>
                  <a:srgbClr val="FFFF00"/>
                </a:highlight>
              </a:rPr>
              <a:t>Examples of User Studies</a:t>
            </a:r>
          </a:p>
        </p:txBody>
      </p:sp>
      <p:sp>
        <p:nvSpPr>
          <p:cNvPr id="3" name="Content Placeholder 2">
            <a:extLst>
              <a:ext uri="{FF2B5EF4-FFF2-40B4-BE49-F238E27FC236}">
                <a16:creationId xmlns:a16="http://schemas.microsoft.com/office/drawing/2014/main" id="{4C13DA5B-9B2C-64EF-52EC-F44C269C1291}"/>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CC3527A8-DC45-2C58-9F10-E52AE875A691}"/>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BC7F7D28-0175-438E-BB27-8851006BAA2C}"/>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397588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025F-030E-0CA0-B589-C27029A826D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03612F5-C204-7356-0A73-B303075C1D11}"/>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6: Wrap up and Q&amp;A</a:t>
            </a:r>
            <a:endParaRPr lang="en-AU" sz="3200" b="1" dirty="0">
              <a:solidFill>
                <a:schemeClr val="tx1"/>
              </a:solidFill>
            </a:endParaRPr>
          </a:p>
        </p:txBody>
      </p:sp>
    </p:spTree>
    <p:extLst>
      <p:ext uri="{BB962C8B-B14F-4D97-AF65-F5344CB8AC3E}">
        <p14:creationId xmlns:p14="http://schemas.microsoft.com/office/powerpoint/2010/main" val="4157759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95286-1CC3-985C-5111-97E116626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38C681-BC94-A23E-AB3A-9BA0B5DBE330}"/>
              </a:ext>
            </a:extLst>
          </p:cNvPr>
          <p:cNvSpPr>
            <a:spLocks noGrp="1"/>
          </p:cNvSpPr>
          <p:nvPr>
            <p:ph type="title"/>
          </p:nvPr>
        </p:nvSpPr>
        <p:spPr>
          <a:xfrm>
            <a:off x="247650" y="805458"/>
            <a:ext cx="8644830" cy="639365"/>
          </a:xfrm>
        </p:spPr>
        <p:txBody>
          <a:bodyPr/>
          <a:lstStyle/>
          <a:p>
            <a:r>
              <a:rPr lang="en-AU" dirty="0"/>
              <a:t>Exercise</a:t>
            </a:r>
          </a:p>
        </p:txBody>
      </p:sp>
      <p:sp>
        <p:nvSpPr>
          <p:cNvPr id="3" name="Content Placeholder 2">
            <a:extLst>
              <a:ext uri="{FF2B5EF4-FFF2-40B4-BE49-F238E27FC236}">
                <a16:creationId xmlns:a16="http://schemas.microsoft.com/office/drawing/2014/main" id="{A4857C48-7628-47B3-D25B-4A062AC723A3}"/>
              </a:ext>
            </a:extLst>
          </p:cNvPr>
          <p:cNvSpPr>
            <a:spLocks noGrp="1"/>
          </p:cNvSpPr>
          <p:nvPr>
            <p:ph sz="half" idx="1"/>
          </p:nvPr>
        </p:nvSpPr>
        <p:spPr>
          <a:xfrm>
            <a:off x="247650" y="1444823"/>
            <a:ext cx="8458200" cy="3066136"/>
          </a:xfrm>
        </p:spPr>
        <p:txBody>
          <a:bodyPr>
            <a:normAutofit/>
          </a:bodyPr>
          <a:lstStyle/>
          <a:p>
            <a:pPr marL="180975" indent="0">
              <a:buNone/>
            </a:pPr>
            <a:r>
              <a:rPr lang="en-AU" dirty="0"/>
              <a:t>What information would you provide them to understand? </a:t>
            </a:r>
          </a:p>
        </p:txBody>
      </p:sp>
      <p:sp>
        <p:nvSpPr>
          <p:cNvPr id="5" name="Footer Placeholder 4">
            <a:extLst>
              <a:ext uri="{FF2B5EF4-FFF2-40B4-BE49-F238E27FC236}">
                <a16:creationId xmlns:a16="http://schemas.microsoft.com/office/drawing/2014/main" id="{C9D530F2-7CEE-A94C-FADC-4EF63D5DC57C}"/>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952A7F16-FF2C-39E1-1A7A-FD2C5BF1C9FC}"/>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
        <p:nvSpPr>
          <p:cNvPr id="6" name="Google Shape;145;gad14b25ca6_0_50">
            <a:extLst>
              <a:ext uri="{FF2B5EF4-FFF2-40B4-BE49-F238E27FC236}">
                <a16:creationId xmlns:a16="http://schemas.microsoft.com/office/drawing/2014/main" id="{53173AA3-64F7-1B63-3055-CD66D6EAE2EF}"/>
              </a:ext>
            </a:extLst>
          </p:cNvPr>
          <p:cNvSpPr/>
          <p:nvPr/>
        </p:nvSpPr>
        <p:spPr>
          <a:xfrm>
            <a:off x="3567092" y="2236297"/>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8" name="Google Shape;153;gad14b25ca6_0_50">
            <a:extLst>
              <a:ext uri="{FF2B5EF4-FFF2-40B4-BE49-F238E27FC236}">
                <a16:creationId xmlns:a16="http://schemas.microsoft.com/office/drawing/2014/main" id="{54072807-78D2-295A-71DE-B2F8CBDE0B25}"/>
              </a:ext>
            </a:extLst>
          </p:cNvPr>
          <p:cNvSpPr txBox="1"/>
          <p:nvPr/>
        </p:nvSpPr>
        <p:spPr>
          <a:xfrm>
            <a:off x="4848000" y="2139512"/>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EC61BBE5-29AF-4281-45AF-B34868D168A6}"/>
              </a:ext>
            </a:extLst>
          </p:cNvPr>
          <p:cNvCxnSpPr>
            <a:cxnSpLocks/>
            <a:stCxn id="17" idx="3"/>
            <a:endCxn id="6" idx="1"/>
          </p:cNvCxnSpPr>
          <p:nvPr/>
        </p:nvCxnSpPr>
        <p:spPr>
          <a:xfrm flipV="1">
            <a:off x="2028221" y="2512639"/>
            <a:ext cx="153887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CA90A5C1-1298-0942-A112-6EE57D08316F}"/>
              </a:ext>
            </a:extLst>
          </p:cNvPr>
          <p:cNvCxnSpPr>
            <a:cxnSpLocks/>
            <a:stCxn id="6" idx="3"/>
            <a:endCxn id="15" idx="1"/>
          </p:cNvCxnSpPr>
          <p:nvPr/>
        </p:nvCxnSpPr>
        <p:spPr>
          <a:xfrm>
            <a:off x="4883962" y="2512639"/>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2F7B9EF1-6048-8651-4852-AD2DE9B37B04}"/>
              </a:ext>
            </a:extLst>
          </p:cNvPr>
          <p:cNvPicPr>
            <a:picLocks noChangeAspect="1"/>
          </p:cNvPicPr>
          <p:nvPr/>
        </p:nvPicPr>
        <p:blipFill>
          <a:blip r:embed="rId4"/>
          <a:srcRect l="55970" t="58199" r="14949" b="11057"/>
          <a:stretch/>
        </p:blipFill>
        <p:spPr>
          <a:xfrm>
            <a:off x="6595481" y="2081062"/>
            <a:ext cx="1428856" cy="863154"/>
          </a:xfrm>
          <a:prstGeom prst="rect">
            <a:avLst/>
          </a:prstGeom>
        </p:spPr>
      </p:pic>
      <p:sp>
        <p:nvSpPr>
          <p:cNvPr id="16" name="Google Shape;153;gad14b25ca6_0_50">
            <a:extLst>
              <a:ext uri="{FF2B5EF4-FFF2-40B4-BE49-F238E27FC236}">
                <a16:creationId xmlns:a16="http://schemas.microsoft.com/office/drawing/2014/main" id="{7E5506F6-1451-DB80-1502-28B1D54EE079}"/>
              </a:ext>
            </a:extLst>
          </p:cNvPr>
          <p:cNvSpPr txBox="1"/>
          <p:nvPr/>
        </p:nvSpPr>
        <p:spPr>
          <a:xfrm>
            <a:off x="6522568" y="2925237"/>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pic>
        <p:nvPicPr>
          <p:cNvPr id="17" name="Picture 8" descr="Free Network Lan photo and picture">
            <a:extLst>
              <a:ext uri="{FF2B5EF4-FFF2-40B4-BE49-F238E27FC236}">
                <a16:creationId xmlns:a16="http://schemas.microsoft.com/office/drawing/2014/main" id="{EFCD0C58-EECF-E6A0-DE4C-7A0C5FF648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711352" y="1862733"/>
            <a:ext cx="1316869" cy="1299813"/>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53;gad14b25ca6_0_50">
            <a:extLst>
              <a:ext uri="{FF2B5EF4-FFF2-40B4-BE49-F238E27FC236}">
                <a16:creationId xmlns:a16="http://schemas.microsoft.com/office/drawing/2014/main" id="{887C7A4C-941D-A5BA-398E-99153AC12F29}"/>
              </a:ext>
            </a:extLst>
          </p:cNvPr>
          <p:cNvSpPr txBox="1"/>
          <p:nvPr/>
        </p:nvSpPr>
        <p:spPr>
          <a:xfrm>
            <a:off x="2399184" y="1992668"/>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26" name="Google Shape;153;gad14b25ca6_0_50">
            <a:extLst>
              <a:ext uri="{FF2B5EF4-FFF2-40B4-BE49-F238E27FC236}">
                <a16:creationId xmlns:a16="http://schemas.microsoft.com/office/drawing/2014/main" id="{6EA40681-4A3A-F56B-D3D4-C57FAD561C04}"/>
              </a:ext>
            </a:extLst>
          </p:cNvPr>
          <p:cNvSpPr txBox="1"/>
          <p:nvPr/>
        </p:nvSpPr>
        <p:spPr>
          <a:xfrm>
            <a:off x="3333805" y="2808716"/>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
        <p:nvSpPr>
          <p:cNvPr id="12" name="Google Shape;153;gad14b25ca6_0_50">
            <a:extLst>
              <a:ext uri="{FF2B5EF4-FFF2-40B4-BE49-F238E27FC236}">
                <a16:creationId xmlns:a16="http://schemas.microsoft.com/office/drawing/2014/main" id="{7405ADA8-EC6A-DC71-F98D-28E86AB49B3D}"/>
              </a:ext>
            </a:extLst>
          </p:cNvPr>
          <p:cNvSpPr txBox="1"/>
          <p:nvPr/>
        </p:nvSpPr>
        <p:spPr>
          <a:xfrm>
            <a:off x="4108883" y="3288854"/>
            <a:ext cx="3261676" cy="1360463"/>
          </a:xfrm>
          <a:prstGeom prst="rect">
            <a:avLst/>
          </a:prstGeom>
          <a:noFill/>
          <a:ln>
            <a:noFill/>
          </a:ln>
        </p:spPr>
        <p:txBody>
          <a:bodyPr spcFirstLastPara="1" wrap="square" lIns="51427" tIns="51427" rIns="51427" bIns="51427" anchor="t" anchorCtr="0">
            <a:noAutofit/>
          </a:bodyPr>
          <a:lstStyle/>
          <a:p>
            <a:pPr algn="ctr"/>
            <a:r>
              <a:rPr lang="en-US" sz="1600" b="1" dirty="0">
                <a:latin typeface="Cambria"/>
                <a:ea typeface="Cambria"/>
                <a:cs typeface="Cambria"/>
                <a:sym typeface="Cambria"/>
              </a:rPr>
              <a:t>Options???</a:t>
            </a:r>
          </a:p>
          <a:p>
            <a:pPr algn="ctr"/>
            <a:r>
              <a:rPr lang="en-US" sz="1600" b="1" dirty="0">
                <a:latin typeface="Cambria"/>
                <a:ea typeface="Cambria"/>
                <a:cs typeface="Cambria"/>
                <a:sym typeface="Cambria"/>
              </a:rPr>
              <a:t>Model,</a:t>
            </a:r>
          </a:p>
          <a:p>
            <a:pPr algn="ctr"/>
            <a:r>
              <a:rPr lang="en-US" sz="1600" b="1" dirty="0">
                <a:latin typeface="Cambria"/>
                <a:ea typeface="Cambria"/>
                <a:cs typeface="Cambria"/>
                <a:sym typeface="Cambria"/>
              </a:rPr>
              <a:t>Prediction,</a:t>
            </a:r>
          </a:p>
          <a:p>
            <a:pPr algn="ctr"/>
            <a:r>
              <a:rPr lang="en-US" sz="1600" b="1" dirty="0">
                <a:latin typeface="Cambria"/>
                <a:ea typeface="Cambria"/>
                <a:cs typeface="Cambria"/>
                <a:sym typeface="Cambria"/>
              </a:rPr>
              <a:t>Model + Prediction </a:t>
            </a:r>
          </a:p>
          <a:p>
            <a:pPr algn="ctr"/>
            <a:r>
              <a:rPr lang="en-US" sz="1600" b="1" dirty="0">
                <a:latin typeface="Cambria"/>
                <a:ea typeface="Cambria"/>
                <a:cs typeface="Cambria"/>
                <a:sym typeface="Cambria"/>
              </a:rPr>
              <a:t>Model + Prediction + XAI, ….</a:t>
            </a:r>
            <a:endParaRPr sz="2000" b="1" dirty="0">
              <a:latin typeface="Cambria"/>
              <a:ea typeface="Cambria"/>
              <a:cs typeface="Cambria"/>
              <a:sym typeface="Cambria"/>
            </a:endParaRPr>
          </a:p>
        </p:txBody>
      </p:sp>
    </p:spTree>
    <p:extLst>
      <p:ext uri="{BB962C8B-B14F-4D97-AF65-F5344CB8AC3E}">
        <p14:creationId xmlns:p14="http://schemas.microsoft.com/office/powerpoint/2010/main" val="37169938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86F04-C693-6595-0634-DC26D061E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01FAA-B422-882A-0AB0-BDA3443DA6CB}"/>
              </a:ext>
            </a:extLst>
          </p:cNvPr>
          <p:cNvSpPr>
            <a:spLocks noGrp="1"/>
          </p:cNvSpPr>
          <p:nvPr>
            <p:ph type="title"/>
          </p:nvPr>
        </p:nvSpPr>
        <p:spPr>
          <a:xfrm>
            <a:off x="247650" y="805458"/>
            <a:ext cx="8644830" cy="639365"/>
          </a:xfrm>
        </p:spPr>
        <p:txBody>
          <a:bodyPr/>
          <a:lstStyle/>
          <a:p>
            <a:r>
              <a:rPr lang="en-AU" dirty="0"/>
              <a:t>Exercise</a:t>
            </a:r>
          </a:p>
        </p:txBody>
      </p:sp>
      <p:sp>
        <p:nvSpPr>
          <p:cNvPr id="3" name="Content Placeholder 2">
            <a:extLst>
              <a:ext uri="{FF2B5EF4-FFF2-40B4-BE49-F238E27FC236}">
                <a16:creationId xmlns:a16="http://schemas.microsoft.com/office/drawing/2014/main" id="{A362924A-7E97-F5C3-DB9F-B5DE2B48D77D}"/>
              </a:ext>
            </a:extLst>
          </p:cNvPr>
          <p:cNvSpPr>
            <a:spLocks noGrp="1"/>
          </p:cNvSpPr>
          <p:nvPr>
            <p:ph sz="half" idx="1"/>
          </p:nvPr>
        </p:nvSpPr>
        <p:spPr>
          <a:xfrm>
            <a:off x="247650" y="1334095"/>
            <a:ext cx="8458200" cy="3176864"/>
          </a:xfrm>
        </p:spPr>
        <p:txBody>
          <a:bodyPr>
            <a:normAutofit/>
          </a:bodyPr>
          <a:lstStyle/>
          <a:p>
            <a:pPr marL="0" indent="0">
              <a:buNone/>
            </a:pPr>
            <a:r>
              <a:rPr lang="en-AU" i="1" dirty="0"/>
              <a:t>Which of the following models would you classify as </a:t>
            </a:r>
            <a:r>
              <a:rPr lang="en-AU" dirty="0"/>
              <a:t>INTRINSIC?</a:t>
            </a:r>
            <a:endParaRPr lang="en-AU" i="1" dirty="0"/>
          </a:p>
        </p:txBody>
      </p:sp>
      <p:sp>
        <p:nvSpPr>
          <p:cNvPr id="5" name="Footer Placeholder 4">
            <a:extLst>
              <a:ext uri="{FF2B5EF4-FFF2-40B4-BE49-F238E27FC236}">
                <a16:creationId xmlns:a16="http://schemas.microsoft.com/office/drawing/2014/main" id="{60FD1126-CF40-F27F-E24F-D0DC8041777C}"/>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4A27BE70-F417-DE2C-E213-A5010D181B00}"/>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
        <p:nvSpPr>
          <p:cNvPr id="6" name="Google Shape;145;gad14b25ca6_0_50">
            <a:extLst>
              <a:ext uri="{FF2B5EF4-FFF2-40B4-BE49-F238E27FC236}">
                <a16:creationId xmlns:a16="http://schemas.microsoft.com/office/drawing/2014/main" id="{3EDBD8C9-4DAC-AC47-5398-46CC422472CE}"/>
              </a:ext>
            </a:extLst>
          </p:cNvPr>
          <p:cNvSpPr/>
          <p:nvPr/>
        </p:nvSpPr>
        <p:spPr>
          <a:xfrm>
            <a:off x="3643292" y="3406598"/>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8" name="Google Shape;153;gad14b25ca6_0_50">
            <a:extLst>
              <a:ext uri="{FF2B5EF4-FFF2-40B4-BE49-F238E27FC236}">
                <a16:creationId xmlns:a16="http://schemas.microsoft.com/office/drawing/2014/main" id="{0517D6CF-9A39-DC0E-E137-0D55A32E7397}"/>
              </a:ext>
            </a:extLst>
          </p:cNvPr>
          <p:cNvSpPr txBox="1"/>
          <p:nvPr/>
        </p:nvSpPr>
        <p:spPr>
          <a:xfrm>
            <a:off x="4924200" y="3309813"/>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3B8A9650-2B15-104A-3433-8747FDD08C7C}"/>
              </a:ext>
            </a:extLst>
          </p:cNvPr>
          <p:cNvCxnSpPr>
            <a:cxnSpLocks/>
            <a:stCxn id="17" idx="3"/>
            <a:endCxn id="6" idx="1"/>
          </p:cNvCxnSpPr>
          <p:nvPr/>
        </p:nvCxnSpPr>
        <p:spPr>
          <a:xfrm>
            <a:off x="2113946" y="3682940"/>
            <a:ext cx="15293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88CBA95-FB68-B3CF-D1A9-B9C0F2E4ADEE}"/>
              </a:ext>
            </a:extLst>
          </p:cNvPr>
          <p:cNvCxnSpPr>
            <a:cxnSpLocks/>
            <a:stCxn id="6" idx="3"/>
            <a:endCxn id="15" idx="1"/>
          </p:cNvCxnSpPr>
          <p:nvPr/>
        </p:nvCxnSpPr>
        <p:spPr>
          <a:xfrm>
            <a:off x="4960162" y="3682940"/>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D5F31552-BF5C-8A8B-6BDF-78034B882561}"/>
              </a:ext>
            </a:extLst>
          </p:cNvPr>
          <p:cNvPicPr>
            <a:picLocks noChangeAspect="1"/>
          </p:cNvPicPr>
          <p:nvPr/>
        </p:nvPicPr>
        <p:blipFill>
          <a:blip r:embed="rId4"/>
          <a:srcRect l="55970" t="58199" r="14949" b="11057"/>
          <a:stretch/>
        </p:blipFill>
        <p:spPr>
          <a:xfrm>
            <a:off x="6671681" y="3251363"/>
            <a:ext cx="1428856" cy="863154"/>
          </a:xfrm>
          <a:prstGeom prst="rect">
            <a:avLst/>
          </a:prstGeom>
        </p:spPr>
      </p:pic>
      <p:sp>
        <p:nvSpPr>
          <p:cNvPr id="16" name="Google Shape;153;gad14b25ca6_0_50">
            <a:extLst>
              <a:ext uri="{FF2B5EF4-FFF2-40B4-BE49-F238E27FC236}">
                <a16:creationId xmlns:a16="http://schemas.microsoft.com/office/drawing/2014/main" id="{A44CB6F9-C659-F595-CC4A-C2A9837EA958}"/>
              </a:ext>
            </a:extLst>
          </p:cNvPr>
          <p:cNvSpPr txBox="1"/>
          <p:nvPr/>
        </p:nvSpPr>
        <p:spPr>
          <a:xfrm>
            <a:off x="6598768" y="4095538"/>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pic>
        <p:nvPicPr>
          <p:cNvPr id="17" name="Picture 8" descr="Free Network Lan photo and picture">
            <a:extLst>
              <a:ext uri="{FF2B5EF4-FFF2-40B4-BE49-F238E27FC236}">
                <a16:creationId xmlns:a16="http://schemas.microsoft.com/office/drawing/2014/main" id="{FAC2423F-C658-DCD2-7862-DBBCF415143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928717" y="3098001"/>
            <a:ext cx="1185229" cy="116987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53;gad14b25ca6_0_50">
            <a:extLst>
              <a:ext uri="{FF2B5EF4-FFF2-40B4-BE49-F238E27FC236}">
                <a16:creationId xmlns:a16="http://schemas.microsoft.com/office/drawing/2014/main" id="{FACB13BB-DB58-222E-314B-C67C262F28A2}"/>
              </a:ext>
            </a:extLst>
          </p:cNvPr>
          <p:cNvSpPr txBox="1"/>
          <p:nvPr/>
        </p:nvSpPr>
        <p:spPr>
          <a:xfrm>
            <a:off x="2475384" y="3162969"/>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26" name="Google Shape;153;gad14b25ca6_0_50">
            <a:extLst>
              <a:ext uri="{FF2B5EF4-FFF2-40B4-BE49-F238E27FC236}">
                <a16:creationId xmlns:a16="http://schemas.microsoft.com/office/drawing/2014/main" id="{DC1829C1-5380-4F9B-A6E9-20ADF9BA6727}"/>
              </a:ext>
            </a:extLst>
          </p:cNvPr>
          <p:cNvSpPr txBox="1"/>
          <p:nvPr/>
        </p:nvSpPr>
        <p:spPr>
          <a:xfrm>
            <a:off x="3410005" y="3979017"/>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Tree>
    <p:extLst>
      <p:ext uri="{BB962C8B-B14F-4D97-AF65-F5344CB8AC3E}">
        <p14:creationId xmlns:p14="http://schemas.microsoft.com/office/powerpoint/2010/main" val="3799720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27BE-7D0D-27D0-F4E6-660456E0CF07}"/>
              </a:ext>
            </a:extLst>
          </p:cNvPr>
          <p:cNvSpPr>
            <a:spLocks noGrp="1"/>
          </p:cNvSpPr>
          <p:nvPr>
            <p:ph type="title"/>
          </p:nvPr>
        </p:nvSpPr>
        <p:spPr/>
        <p:txBody>
          <a:bodyPr>
            <a:normAutofit fontScale="90000"/>
          </a:bodyPr>
          <a:lstStyle/>
          <a:p>
            <a:r>
              <a:rPr lang="en-AU" dirty="0"/>
              <a:t>Moving from techno-centric to human-centric XAI</a:t>
            </a:r>
          </a:p>
        </p:txBody>
      </p:sp>
      <p:sp>
        <p:nvSpPr>
          <p:cNvPr id="3" name="Footer Placeholder 2">
            <a:extLst>
              <a:ext uri="{FF2B5EF4-FFF2-40B4-BE49-F238E27FC236}">
                <a16:creationId xmlns:a16="http://schemas.microsoft.com/office/drawing/2014/main" id="{57A77BB8-9A3C-910A-52B6-B0819F0797A5}"/>
              </a:ext>
            </a:extLst>
          </p:cNvPr>
          <p:cNvSpPr>
            <a:spLocks noGrp="1"/>
          </p:cNvSpPr>
          <p:nvPr>
            <p:ph type="ftr" sz="quarter" idx="10"/>
          </p:nvPr>
        </p:nvSpPr>
        <p:spPr/>
        <p:txBody>
          <a:bodyPr/>
          <a:lstStyle/>
          <a:p>
            <a:endParaRPr lang="en-AU"/>
          </a:p>
        </p:txBody>
      </p:sp>
      <p:sp>
        <p:nvSpPr>
          <p:cNvPr id="7" name="Rectangle 2">
            <a:extLst>
              <a:ext uri="{FF2B5EF4-FFF2-40B4-BE49-F238E27FC236}">
                <a16:creationId xmlns:a16="http://schemas.microsoft.com/office/drawing/2014/main" id="{4785B8F1-9690-30F2-5A53-A1DEE2DDB253}"/>
              </a:ext>
            </a:extLst>
          </p:cNvPr>
          <p:cNvSpPr>
            <a:spLocks noGrp="1" noChangeArrowheads="1"/>
          </p:cNvSpPr>
          <p:nvPr>
            <p:ph sz="half" idx="1"/>
          </p:nvPr>
        </p:nvSpPr>
        <p:spPr bwMode="auto">
          <a:xfrm>
            <a:off x="251520" y="1975509"/>
            <a:ext cx="8232604"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Miller, Tim. 2023. “Explainable AI Is Dead, Long Live Explainable AI! Hypothesis-Driven Decision Support Using Evaluative AI.” In </a:t>
            </a:r>
            <a:r>
              <a:rPr kumimoji="0" lang="en-US" altLang="en-US" sz="900" b="0" i="1" u="none" strike="noStrike" cap="none" normalizeH="0" baseline="0" dirty="0">
                <a:ln>
                  <a:noFill/>
                </a:ln>
                <a:solidFill>
                  <a:schemeClr val="tx1"/>
                </a:solidFill>
                <a:effectLst/>
                <a:latin typeface="Arial" panose="020B0604020202020204" pitchFamily="34" charset="0"/>
              </a:rPr>
              <a:t>Proceedings of the 2023 ACM Conference on Fairness, Accountability, and Transparency</a:t>
            </a:r>
            <a:r>
              <a:rPr kumimoji="0" lang="en-US" altLang="en-US" sz="900" b="0" i="0" u="none" strike="noStrike" cap="none" normalizeH="0" baseline="0" dirty="0">
                <a:ln>
                  <a:noFill/>
                </a:ln>
                <a:solidFill>
                  <a:schemeClr val="tx1"/>
                </a:solidFill>
                <a:effectLst/>
                <a:latin typeface="Arial" panose="020B0604020202020204" pitchFamily="34" charset="0"/>
              </a:rPr>
              <a:t>, 333–42. </a:t>
            </a:r>
            <a:r>
              <a:rPr kumimoji="0" lang="en-US" altLang="en-US" sz="900" b="0" i="0" u="none" strike="noStrike" cap="none" normalizeH="0" baseline="0" dirty="0" err="1">
                <a:ln>
                  <a:noFill/>
                </a:ln>
                <a:solidFill>
                  <a:schemeClr val="tx1"/>
                </a:solidFill>
                <a:effectLst/>
                <a:latin typeface="Arial" panose="020B0604020202020204" pitchFamily="34" charset="0"/>
              </a:rPr>
              <a:t>FAccT</a:t>
            </a:r>
            <a:r>
              <a:rPr kumimoji="0" lang="en-US" altLang="en-US" sz="900" b="0" i="0" u="none" strike="noStrike" cap="none" normalizeH="0" baseline="0" dirty="0">
                <a:ln>
                  <a:noFill/>
                </a:ln>
                <a:solidFill>
                  <a:schemeClr val="tx1"/>
                </a:solidFill>
                <a:effectLst/>
                <a:latin typeface="Arial" panose="020B0604020202020204" pitchFamily="34" charset="0"/>
              </a:rPr>
              <a:t> ’23. New York, NY, USA: Association for Computing Machinery. </a:t>
            </a: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err="1">
                <a:ln>
                  <a:noFill/>
                </a:ln>
                <a:solidFill>
                  <a:schemeClr val="tx1"/>
                </a:solidFill>
                <a:effectLst/>
                <a:latin typeface="Arial" panose="020B0604020202020204" pitchFamily="34" charset="0"/>
              </a:rPr>
              <a:t>Buçinca</a:t>
            </a:r>
            <a:r>
              <a:rPr kumimoji="0" lang="en-US" altLang="en-US" sz="900" b="0" i="0" u="none" strike="noStrike" cap="none" normalizeH="0" baseline="0" dirty="0">
                <a:ln>
                  <a:noFill/>
                </a:ln>
                <a:solidFill>
                  <a:schemeClr val="tx1"/>
                </a:solidFill>
                <a:effectLst/>
                <a:latin typeface="Arial" panose="020B0604020202020204" pitchFamily="34" charset="0"/>
              </a:rPr>
              <a:t>, Zana, Siddharth Swaroop, Amanda E. Paluch, Finale Doshi-Velez, and Krzysztof Z. </a:t>
            </a:r>
            <a:r>
              <a:rPr kumimoji="0" lang="en-US" altLang="en-US" sz="900" b="0" i="0" u="none" strike="noStrike" cap="none" normalizeH="0" baseline="0" dirty="0" err="1">
                <a:ln>
                  <a:noFill/>
                </a:ln>
                <a:solidFill>
                  <a:schemeClr val="tx1"/>
                </a:solidFill>
                <a:effectLst/>
                <a:latin typeface="Arial" panose="020B0604020202020204" pitchFamily="34" charset="0"/>
              </a:rPr>
              <a:t>Gajos</a:t>
            </a:r>
            <a:r>
              <a:rPr kumimoji="0" lang="en-US" altLang="en-US" sz="900" b="0" i="0" u="none" strike="noStrike" cap="none" normalizeH="0" baseline="0" dirty="0">
                <a:ln>
                  <a:noFill/>
                </a:ln>
                <a:solidFill>
                  <a:schemeClr val="tx1"/>
                </a:solidFill>
                <a:effectLst/>
                <a:latin typeface="Arial" panose="020B0604020202020204" pitchFamily="34" charset="0"/>
              </a:rPr>
              <a:t>. 2024. “Contrastive Explanations That Anticipate Human Misconceptions Can Improve Human Decision-Making Skills.” </a:t>
            </a:r>
            <a:r>
              <a:rPr kumimoji="0" lang="en-US" altLang="en-US" sz="900" b="0" i="1" u="none" strike="noStrike" cap="none" normalizeH="0" baseline="0" dirty="0" err="1">
                <a:ln>
                  <a:noFill/>
                </a:ln>
                <a:solidFill>
                  <a:schemeClr val="tx1"/>
                </a:solidFill>
                <a:effectLst/>
                <a:latin typeface="Arial" panose="020B0604020202020204" pitchFamily="34" charset="0"/>
              </a:rPr>
              <a:t>arXiv</a:t>
            </a:r>
            <a:r>
              <a:rPr kumimoji="0" lang="en-US" altLang="en-US" sz="900" b="0" i="1" u="none" strike="noStrike" cap="none" normalizeH="0" baseline="0" dirty="0">
                <a:ln>
                  <a:noFill/>
                </a:ln>
                <a:solidFill>
                  <a:schemeClr val="tx1"/>
                </a:solidFill>
                <a:effectLst/>
                <a:latin typeface="Arial" panose="020B0604020202020204" pitchFamily="34" charset="0"/>
              </a:rPr>
              <a:t> [</a:t>
            </a:r>
            <a:r>
              <a:rPr kumimoji="0" lang="en-US" altLang="en-US" sz="900" b="0" i="1" u="none" strike="noStrike" cap="none" normalizeH="0" baseline="0" dirty="0" err="1">
                <a:ln>
                  <a:noFill/>
                </a:ln>
                <a:solidFill>
                  <a:schemeClr val="tx1"/>
                </a:solidFill>
                <a:effectLst/>
                <a:latin typeface="Arial" panose="020B0604020202020204" pitchFamily="34" charset="0"/>
              </a:rPr>
              <a:t>Cs.HC</a:t>
            </a:r>
            <a:r>
              <a:rPr kumimoji="0" lang="en-US" altLang="en-US" sz="900" b="0" i="1" u="none" strike="noStrike" cap="none" normalizeH="0" baseline="0" dirty="0">
                <a:ln>
                  <a:noFill/>
                </a:ln>
                <a:solidFill>
                  <a:schemeClr val="tx1"/>
                </a:solidFill>
                <a:effectLst/>
                <a:latin typeface="Arial" panose="020B0604020202020204" pitchFamily="34" charset="0"/>
              </a:rPr>
              <a:t>]</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arXiv</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a:ln>
                  <a:noFill/>
                </a:ln>
                <a:solidFill>
                  <a:schemeClr val="tx1"/>
                </a:solidFill>
                <a:effectLst/>
                <a:latin typeface="Arial" panose="020B0604020202020204" pitchFamily="34" charset="0"/>
                <a:hlinkClick r:id="rId2"/>
              </a:rPr>
              <a:t>http://arxiv.org/abs/2410.04253</a:t>
            </a:r>
            <a:r>
              <a:rPr kumimoji="0" lang="en-US" altLang="en-US" sz="900" b="0" i="0" u="none" strike="noStrike" cap="none" normalizeH="0" baseline="0" dirty="0">
                <a:ln>
                  <a:noFill/>
                </a:ln>
                <a:solidFill>
                  <a:schemeClr val="tx1"/>
                </a:solidFill>
                <a:effectLst/>
                <a:latin typeface="Arial" panose="020B0604020202020204" pitchFamily="34" charset="0"/>
              </a:rPr>
              <a:t>.</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Ma, Shuai. 2024. “Towards Human-Centered Design of Explainable Artificial Intelligence (XAI): A Survey of Empirical Studies.” </a:t>
            </a:r>
            <a:r>
              <a:rPr kumimoji="0" lang="en-US" altLang="en-US" sz="900" b="0" i="1" u="none" strike="noStrike" cap="none" normalizeH="0" baseline="0" dirty="0" err="1">
                <a:ln>
                  <a:noFill/>
                </a:ln>
                <a:solidFill>
                  <a:schemeClr val="tx1"/>
                </a:solidFill>
                <a:effectLst/>
                <a:latin typeface="Arial" panose="020B0604020202020204" pitchFamily="34" charset="0"/>
              </a:rPr>
              <a:t>arXiv</a:t>
            </a:r>
            <a:r>
              <a:rPr kumimoji="0" lang="en-US" altLang="en-US" sz="900" b="0" i="1" u="none" strike="noStrike" cap="none" normalizeH="0" baseline="0" dirty="0">
                <a:ln>
                  <a:noFill/>
                </a:ln>
                <a:solidFill>
                  <a:schemeClr val="tx1"/>
                </a:solidFill>
                <a:effectLst/>
                <a:latin typeface="Arial" panose="020B0604020202020204" pitchFamily="34" charset="0"/>
              </a:rPr>
              <a:t> [</a:t>
            </a:r>
            <a:r>
              <a:rPr kumimoji="0" lang="en-US" altLang="en-US" sz="900" b="0" i="1" u="none" strike="noStrike" cap="none" normalizeH="0" baseline="0" dirty="0" err="1">
                <a:ln>
                  <a:noFill/>
                </a:ln>
                <a:solidFill>
                  <a:schemeClr val="tx1"/>
                </a:solidFill>
                <a:effectLst/>
                <a:latin typeface="Arial" panose="020B0604020202020204" pitchFamily="34" charset="0"/>
              </a:rPr>
              <a:t>Cs.HC</a:t>
            </a:r>
            <a:r>
              <a:rPr kumimoji="0" lang="en-US" altLang="en-US" sz="900" b="0" i="1" u="none" strike="noStrike" cap="none" normalizeH="0" baseline="0" dirty="0">
                <a:ln>
                  <a:noFill/>
                </a:ln>
                <a:solidFill>
                  <a:schemeClr val="tx1"/>
                </a:solidFill>
                <a:effectLst/>
                <a:latin typeface="Arial" panose="020B0604020202020204" pitchFamily="34" charset="0"/>
              </a:rPr>
              <a:t>]</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arXiv</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a:ln>
                  <a:noFill/>
                </a:ln>
                <a:solidFill>
                  <a:schemeClr val="tx1"/>
                </a:solidFill>
                <a:effectLst/>
                <a:latin typeface="Arial" panose="020B0604020202020204" pitchFamily="34" charset="0"/>
                <a:hlinkClick r:id="rId3"/>
              </a:rPr>
              <a:t>http://arxiv.org/abs/2410.21183</a:t>
            </a:r>
            <a:r>
              <a:rPr kumimoji="0" lang="en-US" altLang="en-US" sz="900" b="0" i="0" u="none" strike="noStrike" cap="none" normalizeH="0" baseline="0" dirty="0">
                <a:ln>
                  <a:noFill/>
                </a:ln>
                <a:solidFill>
                  <a:schemeClr val="tx1"/>
                </a:solidFill>
                <a:effectLst/>
                <a:latin typeface="Arial" panose="020B0604020202020204" pitchFamily="34" charset="0"/>
              </a:rPr>
              <a:t>.</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Rong, Yao, Tobias </a:t>
            </a:r>
            <a:r>
              <a:rPr kumimoji="0" lang="en-US" altLang="en-US" sz="900" b="0" i="0" u="none" strike="noStrike" cap="none" normalizeH="0" baseline="0" dirty="0" err="1">
                <a:ln>
                  <a:noFill/>
                </a:ln>
                <a:solidFill>
                  <a:schemeClr val="tx1"/>
                </a:solidFill>
                <a:effectLst/>
                <a:latin typeface="Arial" panose="020B0604020202020204" pitchFamily="34" charset="0"/>
              </a:rPr>
              <a:t>Leemann</a:t>
            </a:r>
            <a:r>
              <a:rPr kumimoji="0" lang="en-US" altLang="en-US" sz="900" b="0" i="0" u="none" strike="noStrike" cap="none" normalizeH="0" baseline="0" dirty="0">
                <a:ln>
                  <a:noFill/>
                </a:ln>
                <a:solidFill>
                  <a:schemeClr val="tx1"/>
                </a:solidFill>
                <a:effectLst/>
                <a:latin typeface="Arial" panose="020B0604020202020204" pitchFamily="34" charset="0"/>
              </a:rPr>
              <a:t>, Thai-Trang Nguyen, Lisa Fiedler, </a:t>
            </a:r>
            <a:r>
              <a:rPr kumimoji="0" lang="en-US" altLang="en-US" sz="900" b="0" i="0" u="none" strike="noStrike" cap="none" normalizeH="0" baseline="0" dirty="0" err="1">
                <a:ln>
                  <a:noFill/>
                </a:ln>
                <a:solidFill>
                  <a:schemeClr val="tx1"/>
                </a:solidFill>
                <a:effectLst/>
                <a:latin typeface="Arial" panose="020B0604020202020204" pitchFamily="34" charset="0"/>
              </a:rPr>
              <a:t>Peizhu</a:t>
            </a:r>
            <a:r>
              <a:rPr kumimoji="0" lang="en-US" altLang="en-US" sz="900" b="0" i="0" u="none" strike="noStrike" cap="none" normalizeH="0" baseline="0" dirty="0">
                <a:ln>
                  <a:noFill/>
                </a:ln>
                <a:solidFill>
                  <a:schemeClr val="tx1"/>
                </a:solidFill>
                <a:effectLst/>
                <a:latin typeface="Arial" panose="020B0604020202020204" pitchFamily="34" charset="0"/>
              </a:rPr>
              <a:t> Qian, Vaibhav </a:t>
            </a:r>
            <a:r>
              <a:rPr kumimoji="0" lang="en-US" altLang="en-US" sz="900" b="0" i="0" u="none" strike="noStrike" cap="none" normalizeH="0" baseline="0" dirty="0" err="1">
                <a:ln>
                  <a:noFill/>
                </a:ln>
                <a:solidFill>
                  <a:schemeClr val="tx1"/>
                </a:solidFill>
                <a:effectLst/>
                <a:latin typeface="Arial" panose="020B0604020202020204" pitchFamily="34" charset="0"/>
              </a:rPr>
              <a:t>Unhelkar</a:t>
            </a:r>
            <a:r>
              <a:rPr kumimoji="0" lang="en-US" altLang="en-US" sz="900" b="0" i="0" u="none" strike="noStrike" cap="none" normalizeH="0" baseline="0" dirty="0">
                <a:ln>
                  <a:noFill/>
                </a:ln>
                <a:solidFill>
                  <a:schemeClr val="tx1"/>
                </a:solidFill>
                <a:effectLst/>
                <a:latin typeface="Arial" panose="020B0604020202020204" pitchFamily="34" charset="0"/>
              </a:rPr>
              <a:t>, Tina Seidel, </a:t>
            </a:r>
            <a:r>
              <a:rPr kumimoji="0" lang="en-US" altLang="en-US" sz="900" b="0" i="0" u="none" strike="noStrike" cap="none" normalizeH="0" baseline="0" dirty="0" err="1">
                <a:ln>
                  <a:noFill/>
                </a:ln>
                <a:solidFill>
                  <a:schemeClr val="tx1"/>
                </a:solidFill>
                <a:effectLst/>
                <a:latin typeface="Arial" panose="020B0604020202020204" pitchFamily="34" charset="0"/>
              </a:rPr>
              <a:t>Gjergji</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Kasneci</a:t>
            </a:r>
            <a:r>
              <a:rPr kumimoji="0" lang="en-US" altLang="en-US" sz="900" b="0" i="0" u="none" strike="noStrike" cap="none" normalizeH="0" baseline="0" dirty="0">
                <a:ln>
                  <a:noFill/>
                </a:ln>
                <a:solidFill>
                  <a:schemeClr val="tx1"/>
                </a:solidFill>
                <a:effectLst/>
                <a:latin typeface="Arial" panose="020B0604020202020204" pitchFamily="34" charset="0"/>
              </a:rPr>
              <a:t>, and </a:t>
            </a:r>
            <a:r>
              <a:rPr kumimoji="0" lang="en-US" altLang="en-US" sz="900" b="0" i="0" u="none" strike="noStrike" cap="none" normalizeH="0" baseline="0" dirty="0" err="1">
                <a:ln>
                  <a:noFill/>
                </a:ln>
                <a:solidFill>
                  <a:schemeClr val="tx1"/>
                </a:solidFill>
                <a:effectLst/>
                <a:latin typeface="Arial" panose="020B0604020202020204" pitchFamily="34" charset="0"/>
              </a:rPr>
              <a:t>Enkelejda</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Kasneci</a:t>
            </a:r>
            <a:r>
              <a:rPr kumimoji="0" lang="en-US" altLang="en-US" sz="900" b="0" i="0" u="none" strike="noStrike" cap="none" normalizeH="0" baseline="0" dirty="0">
                <a:ln>
                  <a:noFill/>
                </a:ln>
                <a:solidFill>
                  <a:schemeClr val="tx1"/>
                </a:solidFill>
                <a:effectLst/>
                <a:latin typeface="Arial" panose="020B0604020202020204" pitchFamily="34" charset="0"/>
              </a:rPr>
              <a:t>. 2024. “Towards Human-Centered Explainable AI: A Survey of User Studies for Model Explanations.” </a:t>
            </a:r>
            <a:r>
              <a:rPr kumimoji="0" lang="en-US" altLang="en-US" sz="900" b="0" i="1" u="none" strike="noStrike" cap="none" normalizeH="0" baseline="0" dirty="0">
                <a:ln>
                  <a:noFill/>
                </a:ln>
                <a:solidFill>
                  <a:schemeClr val="tx1"/>
                </a:solidFill>
                <a:effectLst/>
                <a:latin typeface="Arial" panose="020B0604020202020204" pitchFamily="34" charset="0"/>
              </a:rPr>
              <a:t>IEEE Transactions on Pattern Analysis and Machine Intelligence</a:t>
            </a:r>
            <a:r>
              <a:rPr kumimoji="0" lang="en-US" altLang="en-US" sz="900" b="0" i="0" u="none" strike="noStrike" cap="none" normalizeH="0" baseline="0" dirty="0">
                <a:ln>
                  <a:noFill/>
                </a:ln>
                <a:solidFill>
                  <a:schemeClr val="tx1"/>
                </a:solidFill>
                <a:effectLst/>
                <a:latin typeface="Arial" panose="020B0604020202020204" pitchFamily="34" charset="0"/>
              </a:rPr>
              <a:t> 46 (4): 2104–22.</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Schauer, Andreas. 2024. “In the Eyes of the User: A Systematic Literature Review of User Perceptions in Human-XAI Interaction.” In </a:t>
            </a:r>
            <a:r>
              <a:rPr kumimoji="0" lang="en-US" altLang="en-US" sz="900" b="0" i="1" u="none" strike="noStrike" cap="none" normalizeH="0" baseline="0" dirty="0">
                <a:ln>
                  <a:noFill/>
                </a:ln>
                <a:solidFill>
                  <a:schemeClr val="tx1"/>
                </a:solidFill>
                <a:effectLst/>
                <a:latin typeface="Arial" panose="020B0604020202020204" pitchFamily="34" charset="0"/>
              </a:rPr>
              <a:t>ICIS 2024 Proceedings</a:t>
            </a:r>
            <a:r>
              <a:rPr kumimoji="0" lang="en-US" altLang="en-US" sz="900" b="0" i="0" u="none" strike="noStrike" cap="none" normalizeH="0" baseline="0" dirty="0">
                <a:ln>
                  <a:noFill/>
                </a:ln>
                <a:solidFill>
                  <a:schemeClr val="tx1"/>
                </a:solidFill>
                <a:effectLst/>
                <a:latin typeface="Arial" panose="020B0604020202020204" pitchFamily="34" charset="0"/>
              </a:rPr>
              <a:t>. aisel.aisnet.org. </a:t>
            </a:r>
            <a:r>
              <a:rPr kumimoji="0" lang="en-US" altLang="en-US" sz="900" b="0" i="0" u="none" strike="noStrike" cap="none" normalizeH="0" baseline="0" dirty="0">
                <a:ln>
                  <a:noFill/>
                </a:ln>
                <a:solidFill>
                  <a:schemeClr val="tx1"/>
                </a:solidFill>
                <a:effectLst/>
                <a:latin typeface="Arial" panose="020B0604020202020204" pitchFamily="34" charset="0"/>
                <a:hlinkClick r:id="rId4"/>
              </a:rPr>
              <a:t>https://aisel.aisnet.org/icis2024/lit_review/lit_review/12/</a:t>
            </a:r>
            <a:r>
              <a:rPr kumimoji="0" lang="en-US" altLang="en-US" sz="900" b="0" i="0" u="none" strike="noStrike" cap="none" normalizeH="0" baseline="0" dirty="0">
                <a:ln>
                  <a:noFill/>
                </a:ln>
                <a:solidFill>
                  <a:schemeClr val="tx1"/>
                </a:solidFill>
                <a:effectLst/>
                <a:latin typeface="Arial" panose="020B0604020202020204" pitchFamily="34" charset="0"/>
              </a:rPr>
              <a:t>.</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Schmitt, Vera, </a:t>
            </a:r>
            <a:r>
              <a:rPr kumimoji="0" lang="en-US" altLang="en-US" sz="900" b="0" i="0" u="none" strike="noStrike" cap="none" normalizeH="0" baseline="0" dirty="0" err="1">
                <a:ln>
                  <a:noFill/>
                </a:ln>
                <a:solidFill>
                  <a:schemeClr val="tx1"/>
                </a:solidFill>
                <a:effectLst/>
                <a:latin typeface="Arial" panose="020B0604020202020204" pitchFamily="34" charset="0"/>
              </a:rPr>
              <a:t>Balázs</a:t>
            </a:r>
            <a:r>
              <a:rPr kumimoji="0" lang="en-US" altLang="en-US" sz="900" b="0" i="0" u="none" strike="noStrike" cap="none" normalizeH="0" baseline="0" dirty="0">
                <a:ln>
                  <a:noFill/>
                </a:ln>
                <a:solidFill>
                  <a:schemeClr val="tx1"/>
                </a:solidFill>
                <a:effectLst/>
                <a:latin typeface="Arial" panose="020B0604020202020204" pitchFamily="34" charset="0"/>
              </a:rPr>
              <a:t> Patrik </a:t>
            </a:r>
            <a:r>
              <a:rPr kumimoji="0" lang="en-US" altLang="en-US" sz="900" b="0" i="0" u="none" strike="noStrike" cap="none" normalizeH="0" baseline="0" dirty="0" err="1">
                <a:ln>
                  <a:noFill/>
                </a:ln>
                <a:solidFill>
                  <a:schemeClr val="tx1"/>
                </a:solidFill>
                <a:effectLst/>
                <a:latin typeface="Arial" panose="020B0604020202020204" pitchFamily="34" charset="0"/>
              </a:rPr>
              <a:t>Csomor</a:t>
            </a:r>
            <a:r>
              <a:rPr kumimoji="0" lang="en-US" altLang="en-US" sz="900" b="0" i="0" u="none" strike="noStrike" cap="none" normalizeH="0" baseline="0" dirty="0">
                <a:ln>
                  <a:noFill/>
                </a:ln>
                <a:solidFill>
                  <a:schemeClr val="tx1"/>
                </a:solidFill>
                <a:effectLst/>
                <a:latin typeface="Arial" panose="020B0604020202020204" pitchFamily="34" charset="0"/>
              </a:rPr>
              <a:t>, Joachim Meyer, Luis-Felipe Villa-Areas, Charlott Jakob, Tim </a:t>
            </a:r>
            <a:r>
              <a:rPr kumimoji="0" lang="en-US" altLang="en-US" sz="900" b="0" i="0" u="none" strike="noStrike" cap="none" normalizeH="0" baseline="0" dirty="0" err="1">
                <a:ln>
                  <a:noFill/>
                </a:ln>
                <a:solidFill>
                  <a:schemeClr val="tx1"/>
                </a:solidFill>
                <a:effectLst/>
                <a:latin typeface="Arial" panose="020B0604020202020204" pitchFamily="34" charset="0"/>
              </a:rPr>
              <a:t>Polzehl</a:t>
            </a:r>
            <a:r>
              <a:rPr kumimoji="0" lang="en-US" altLang="en-US" sz="900" b="0" i="0" u="none" strike="noStrike" cap="none" normalizeH="0" baseline="0" dirty="0">
                <a:ln>
                  <a:noFill/>
                </a:ln>
                <a:solidFill>
                  <a:schemeClr val="tx1"/>
                </a:solidFill>
                <a:effectLst/>
                <a:latin typeface="Arial" panose="020B0604020202020204" pitchFamily="34" charset="0"/>
              </a:rPr>
              <a:t>, and Sebastian </a:t>
            </a:r>
            <a:r>
              <a:rPr kumimoji="0" lang="en-US" altLang="en-US" sz="900" b="0" i="0" u="none" strike="noStrike" cap="none" normalizeH="0" baseline="0" dirty="0" err="1">
                <a:ln>
                  <a:noFill/>
                </a:ln>
                <a:solidFill>
                  <a:schemeClr val="tx1"/>
                </a:solidFill>
                <a:effectLst/>
                <a:latin typeface="Arial" panose="020B0604020202020204" pitchFamily="34" charset="0"/>
              </a:rPr>
              <a:t>Möller</a:t>
            </a:r>
            <a:r>
              <a:rPr kumimoji="0" lang="en-US" altLang="en-US" sz="900" b="0" i="0" u="none" strike="noStrike" cap="none" normalizeH="0" baseline="0" dirty="0">
                <a:ln>
                  <a:noFill/>
                </a:ln>
                <a:solidFill>
                  <a:schemeClr val="tx1"/>
                </a:solidFill>
                <a:effectLst/>
                <a:latin typeface="Arial" panose="020B0604020202020204" pitchFamily="34" charset="0"/>
              </a:rPr>
              <a:t>. 2024. “Evaluating Human-Centered AI Explanations: Introduction of an XAI Evaluation Framework for Fact-Checking.” In </a:t>
            </a:r>
            <a:r>
              <a:rPr kumimoji="0" lang="en-US" altLang="en-US" sz="900" b="0" i="1" u="none" strike="noStrike" cap="none" normalizeH="0" baseline="0" dirty="0">
                <a:ln>
                  <a:noFill/>
                </a:ln>
                <a:solidFill>
                  <a:schemeClr val="tx1"/>
                </a:solidFill>
                <a:effectLst/>
                <a:latin typeface="Arial" panose="020B0604020202020204" pitchFamily="34" charset="0"/>
              </a:rPr>
              <a:t>Proceedings of the 3rd ACM International Workshop on Multimedia AI against Disinformation</a:t>
            </a:r>
            <a:r>
              <a:rPr kumimoji="0" lang="en-US" altLang="en-US" sz="900" b="0" i="0" u="none" strike="noStrike" cap="none" normalizeH="0" baseline="0" dirty="0">
                <a:ln>
                  <a:noFill/>
                </a:ln>
                <a:solidFill>
                  <a:schemeClr val="tx1"/>
                </a:solidFill>
                <a:effectLst/>
                <a:latin typeface="Arial" panose="020B0604020202020204" pitchFamily="34" charset="0"/>
              </a:rPr>
              <a:t>, 91–100. MAD ’24. New York, NY, USA: Association for Computing Machinery.</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Vera Liao, Q., and Kush R. Varshney. 2021. “Human-Centered Explainable AI (XAI): From Algorithms to User Experiences.” </a:t>
            </a:r>
            <a:r>
              <a:rPr kumimoji="0" lang="en-US" altLang="en-US" sz="900" b="0" i="1" u="none" strike="noStrike" cap="none" normalizeH="0" baseline="0" dirty="0" err="1">
                <a:ln>
                  <a:noFill/>
                </a:ln>
                <a:solidFill>
                  <a:schemeClr val="tx1"/>
                </a:solidFill>
                <a:effectLst/>
                <a:latin typeface="Arial" panose="020B0604020202020204" pitchFamily="34" charset="0"/>
              </a:rPr>
              <a:t>arXiv</a:t>
            </a:r>
            <a:r>
              <a:rPr kumimoji="0" lang="en-US" altLang="en-US" sz="900" b="0" i="1" u="none" strike="noStrike" cap="none" normalizeH="0" baseline="0" dirty="0">
                <a:ln>
                  <a:noFill/>
                </a:ln>
                <a:solidFill>
                  <a:schemeClr val="tx1"/>
                </a:solidFill>
                <a:effectLst/>
                <a:latin typeface="Arial" panose="020B0604020202020204" pitchFamily="34" charset="0"/>
              </a:rPr>
              <a:t> [Cs.AI]</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arXiv</a:t>
            </a:r>
            <a:r>
              <a:rPr kumimoji="0" lang="en-US" altLang="en-US" sz="900" b="0" i="0" u="none" strike="noStrike" cap="none" normalizeH="0" baseline="0" dirty="0">
                <a:ln>
                  <a:noFill/>
                </a:ln>
                <a:solidFill>
                  <a:schemeClr val="tx1"/>
                </a:solidFill>
                <a:effectLst/>
                <a:latin typeface="Arial" panose="020B0604020202020204" pitchFamily="34" charset="0"/>
              </a:rPr>
              <a:t>. http://arxiv.org/abs/2110.10790.</a:t>
            </a:r>
            <a:br>
              <a:rPr kumimoji="0" lang="en-US" altLang="en-US" sz="900" b="0" i="0" u="none" strike="noStrike" cap="none" normalizeH="0" baseline="0" dirty="0">
                <a:ln>
                  <a:noFill/>
                </a:ln>
                <a:solidFill>
                  <a:schemeClr val="tx1"/>
                </a:solidFill>
                <a:effectLst/>
                <a:latin typeface="Arial" panose="020B0604020202020204" pitchFamily="34" charset="0"/>
              </a:rPr>
            </a:b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9321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557CDEDA-B9F6-474A-AFF5-4D19CE6FA92E}"/>
              </a:ext>
            </a:extLst>
          </p:cNvPr>
          <p:cNvPicPr/>
          <p:nvPr/>
        </p:nvPicPr>
        <p:blipFill>
          <a:blip r:embed="rId3" cstate="print"/>
          <a:stretch>
            <a:fillRect/>
          </a:stretch>
        </p:blipFill>
        <p:spPr>
          <a:xfrm>
            <a:off x="321" y="0"/>
            <a:ext cx="9143358" cy="5143139"/>
          </a:xfrm>
          <a:prstGeom prst="rect">
            <a:avLst/>
          </a:prstGeom>
        </p:spPr>
      </p:pic>
      <p:pic>
        <p:nvPicPr>
          <p:cNvPr id="9" name="Picture 8">
            <a:extLst>
              <a:ext uri="{FF2B5EF4-FFF2-40B4-BE49-F238E27FC236}">
                <a16:creationId xmlns:a16="http://schemas.microsoft.com/office/drawing/2014/main" id="{BB888197-294A-4F16-B0B6-3B1D218D855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4606"/>
          <a:stretch/>
        </p:blipFill>
        <p:spPr>
          <a:xfrm>
            <a:off x="4224" y="0"/>
            <a:ext cx="9142326" cy="5145508"/>
          </a:xfrm>
          <a:prstGeom prst="rect">
            <a:avLst/>
          </a:prstGeom>
        </p:spPr>
      </p:pic>
      <p:pic>
        <p:nvPicPr>
          <p:cNvPr id="10" name="Picture 9">
            <a:extLst>
              <a:ext uri="{FF2B5EF4-FFF2-40B4-BE49-F238E27FC236}">
                <a16:creationId xmlns:a16="http://schemas.microsoft.com/office/drawing/2014/main" id="{FF1C5B7F-0FD8-4B49-8D3E-95AC596E3114}"/>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radius="3"/>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t="14606"/>
          <a:stretch/>
        </p:blipFill>
        <p:spPr>
          <a:xfrm>
            <a:off x="1353" y="0"/>
            <a:ext cx="9142326" cy="5145508"/>
          </a:xfrm>
          <a:prstGeom prst="rect">
            <a:avLst/>
          </a:prstGeom>
        </p:spPr>
      </p:pic>
      <p:sp>
        <p:nvSpPr>
          <p:cNvPr id="5" name="object 5"/>
          <p:cNvSpPr txBox="1">
            <a:spLocks noGrp="1"/>
          </p:cNvSpPr>
          <p:nvPr>
            <p:ph type="title"/>
          </p:nvPr>
        </p:nvSpPr>
        <p:spPr>
          <a:xfrm>
            <a:off x="494572" y="422818"/>
            <a:ext cx="5717542" cy="399011"/>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rgbClr val="094183"/>
                </a:solidFill>
                <a:latin typeface="Source Sans Pro SemiBold" panose="020B0503030403020204" pitchFamily="34" charset="0"/>
                <a:ea typeface="Source Sans Pro SemiBold" panose="020B0503030403020204" pitchFamily="34" charset="0"/>
              </a:rPr>
              <a:t>WHAT IS EXPLAINABLE AI?</a:t>
            </a:r>
            <a:endParaRPr spc="-227" dirty="0">
              <a:solidFill>
                <a:srgbClr val="094183"/>
              </a:solidFill>
              <a:latin typeface="Source Sans Pro SemiBold" panose="020B0503030403020204" pitchFamily="34" charset="0"/>
              <a:ea typeface="Source Sans Pro SemiBold" panose="020B0503030403020204" pitchFamily="34" charset="0"/>
            </a:endParaRPr>
          </a:p>
        </p:txBody>
      </p:sp>
      <p:sp>
        <p:nvSpPr>
          <p:cNvPr id="11" name="Rectangle 10">
            <a:extLst>
              <a:ext uri="{FF2B5EF4-FFF2-40B4-BE49-F238E27FC236}">
                <a16:creationId xmlns:a16="http://schemas.microsoft.com/office/drawing/2014/main" id="{5BAE1E6B-9636-46EA-8472-1A86D6D5D1D0}"/>
              </a:ext>
            </a:extLst>
          </p:cNvPr>
          <p:cNvSpPr/>
          <p:nvPr/>
        </p:nvSpPr>
        <p:spPr>
          <a:xfrm>
            <a:off x="511088" y="1114407"/>
            <a:ext cx="3258554" cy="3586047"/>
          </a:xfrm>
          <a:prstGeom prst="rect">
            <a:avLst/>
          </a:prstGeom>
          <a:solidFill>
            <a:srgbClr val="A7A8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19">
              <a:solidFill>
                <a:srgbClr val="094183"/>
              </a:solidFill>
            </a:endParaRPr>
          </a:p>
        </p:txBody>
      </p:sp>
      <p:sp>
        <p:nvSpPr>
          <p:cNvPr id="13" name="object 4">
            <a:extLst>
              <a:ext uri="{FF2B5EF4-FFF2-40B4-BE49-F238E27FC236}">
                <a16:creationId xmlns:a16="http://schemas.microsoft.com/office/drawing/2014/main" id="{F4338B16-105C-4ACB-9200-488481B41E48}"/>
              </a:ext>
            </a:extLst>
          </p:cNvPr>
          <p:cNvSpPr txBox="1"/>
          <p:nvPr/>
        </p:nvSpPr>
        <p:spPr>
          <a:xfrm>
            <a:off x="625711" y="1722911"/>
            <a:ext cx="2931061" cy="845386"/>
          </a:xfrm>
          <a:prstGeom prst="rect">
            <a:avLst/>
          </a:prstGeom>
        </p:spPr>
        <p:txBody>
          <a:bodyPr vert="horz" wrap="square" lIns="0" tIns="5487" rIns="0" bIns="0" rtlCol="0">
            <a:spAutoFit/>
          </a:bodyPr>
          <a:lstStyle/>
          <a:p>
            <a:pPr marL="5776">
              <a:spcBef>
                <a:spcPts val="43"/>
              </a:spcBef>
            </a:pP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Explainable AI = </a:t>
            </a:r>
          </a:p>
          <a:p>
            <a:pPr marL="5776">
              <a:spcBef>
                <a:spcPts val="43"/>
              </a:spcBef>
            </a:pP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   understanding AI models </a:t>
            </a:r>
            <a:b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b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   and decisions</a:t>
            </a:r>
            <a:endParaRPr sz="1819" dirty="0">
              <a:solidFill>
                <a:srgbClr val="094183"/>
              </a:solidFill>
              <a:latin typeface="Source Sans Pro Light" panose="020B0403030403020204" pitchFamily="34" charset="0"/>
              <a:ea typeface="Source Sans Pro Light" panose="020B0403030403020204" pitchFamily="34" charset="0"/>
              <a:cs typeface="SourceSansPro-Light"/>
            </a:endParaRPr>
          </a:p>
        </p:txBody>
      </p:sp>
      <p:sp>
        <p:nvSpPr>
          <p:cNvPr id="14" name="object 4">
            <a:extLst>
              <a:ext uri="{FF2B5EF4-FFF2-40B4-BE49-F238E27FC236}">
                <a16:creationId xmlns:a16="http://schemas.microsoft.com/office/drawing/2014/main" id="{C8BFF739-D69F-4FDA-A697-C502C9AD8EF9}"/>
              </a:ext>
            </a:extLst>
          </p:cNvPr>
          <p:cNvSpPr txBox="1"/>
          <p:nvPr/>
        </p:nvSpPr>
        <p:spPr>
          <a:xfrm>
            <a:off x="642086" y="3258441"/>
            <a:ext cx="2931061" cy="565437"/>
          </a:xfrm>
          <a:prstGeom prst="rect">
            <a:avLst/>
          </a:prstGeom>
        </p:spPr>
        <p:txBody>
          <a:bodyPr vert="horz" wrap="square" lIns="0" tIns="5487" rIns="0" bIns="0" rtlCol="0">
            <a:spAutoFit/>
          </a:bodyPr>
          <a:lstStyle/>
          <a:p>
            <a:pPr marL="5776">
              <a:spcBef>
                <a:spcPts val="43"/>
              </a:spcBef>
            </a:pP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Explanation answers a </a:t>
            </a:r>
          </a:p>
          <a:p>
            <a:pPr marL="5776">
              <a:spcBef>
                <a:spcPts val="43"/>
              </a:spcBef>
            </a:pPr>
            <a:r>
              <a:rPr lang="en-AU" sz="1819" i="1" spc="-9" dirty="0">
                <a:solidFill>
                  <a:srgbClr val="094183"/>
                </a:solidFill>
                <a:latin typeface="Source Sans Pro Light" panose="020B0403030403020204" pitchFamily="34" charset="0"/>
                <a:ea typeface="Source Sans Pro Light" panose="020B0403030403020204" pitchFamily="34" charset="0"/>
                <a:cs typeface="SourceSansPro-Light"/>
              </a:rPr>
              <a:t>   why </a:t>
            </a: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question</a:t>
            </a:r>
            <a:endParaRPr sz="1819" dirty="0">
              <a:solidFill>
                <a:srgbClr val="094183"/>
              </a:solidFill>
              <a:latin typeface="Source Sans Pro Light" panose="020B0403030403020204" pitchFamily="34" charset="0"/>
              <a:ea typeface="Source Sans Pro Light" panose="020B0403030403020204" pitchFamily="34" charset="0"/>
              <a:cs typeface="SourceSansPro-Light"/>
            </a:endParaRPr>
          </a:p>
        </p:txBody>
      </p:sp>
      <p:cxnSp>
        <p:nvCxnSpPr>
          <p:cNvPr id="18" name="Straight Connector 17">
            <a:extLst>
              <a:ext uri="{FF2B5EF4-FFF2-40B4-BE49-F238E27FC236}">
                <a16:creationId xmlns:a16="http://schemas.microsoft.com/office/drawing/2014/main" id="{DBFC006A-DDB7-4CB0-B098-690829EC6FE0}"/>
              </a:ext>
            </a:extLst>
          </p:cNvPr>
          <p:cNvCxnSpPr/>
          <p:nvPr/>
        </p:nvCxnSpPr>
        <p:spPr>
          <a:xfrm>
            <a:off x="642086" y="2916294"/>
            <a:ext cx="1702963" cy="0"/>
          </a:xfrm>
          <a:prstGeom prst="line">
            <a:avLst/>
          </a:prstGeom>
          <a:ln w="22225">
            <a:solidFill>
              <a:srgbClr val="094183"/>
            </a:solidFill>
            <a:tailEnd type="none" w="lg" len="lg"/>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419DF28-AC24-D395-DBDF-4EEA90EEE899}"/>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7713159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C52B4-CDED-0A72-4482-00E71DAAB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741CF-7A28-C570-04FB-BC28C3890436}"/>
              </a:ext>
            </a:extLst>
          </p:cNvPr>
          <p:cNvSpPr>
            <a:spLocks noGrp="1"/>
          </p:cNvSpPr>
          <p:nvPr>
            <p:ph type="title"/>
          </p:nvPr>
        </p:nvSpPr>
        <p:spPr>
          <a:xfrm>
            <a:off x="247650" y="805458"/>
            <a:ext cx="8644830" cy="639365"/>
          </a:xfrm>
        </p:spPr>
        <p:txBody>
          <a:bodyPr/>
          <a:lstStyle/>
          <a:p>
            <a:r>
              <a:rPr lang="en-AU" dirty="0"/>
              <a:t>Exercise 2</a:t>
            </a:r>
          </a:p>
        </p:txBody>
      </p:sp>
      <p:sp>
        <p:nvSpPr>
          <p:cNvPr id="3" name="Content Placeholder 2">
            <a:extLst>
              <a:ext uri="{FF2B5EF4-FFF2-40B4-BE49-F238E27FC236}">
                <a16:creationId xmlns:a16="http://schemas.microsoft.com/office/drawing/2014/main" id="{68F09AE6-C7C1-104D-9F12-1E0145EAAF36}"/>
              </a:ext>
            </a:extLst>
          </p:cNvPr>
          <p:cNvSpPr>
            <a:spLocks noGrp="1"/>
          </p:cNvSpPr>
          <p:nvPr>
            <p:ph sz="half" idx="1"/>
          </p:nvPr>
        </p:nvSpPr>
        <p:spPr>
          <a:xfrm>
            <a:off x="247650" y="1334095"/>
            <a:ext cx="8458200" cy="3176864"/>
          </a:xfrm>
        </p:spPr>
        <p:txBody>
          <a:bodyPr>
            <a:normAutofit/>
          </a:bodyPr>
          <a:lstStyle/>
          <a:p>
            <a:pPr marL="0" indent="0">
              <a:buNone/>
            </a:pPr>
            <a:r>
              <a:rPr lang="en-AU" dirty="0"/>
              <a:t>Consider a predictive model used in a security operations centre (SOC) for intrusion detection.  </a:t>
            </a:r>
          </a:p>
          <a:p>
            <a:pPr marL="0" indent="0">
              <a:buNone/>
            </a:pPr>
            <a:r>
              <a:rPr lang="en-AU" dirty="0"/>
              <a:t>	</a:t>
            </a:r>
            <a:r>
              <a:rPr lang="en-AU" i="1" dirty="0"/>
              <a:t>What would it mean for an analyst to ‘understand’ the 	model? Is it about knowing the model’s mechanisms or its 	decision rationale?</a:t>
            </a:r>
          </a:p>
        </p:txBody>
      </p:sp>
      <p:sp>
        <p:nvSpPr>
          <p:cNvPr id="5" name="Footer Placeholder 4">
            <a:extLst>
              <a:ext uri="{FF2B5EF4-FFF2-40B4-BE49-F238E27FC236}">
                <a16:creationId xmlns:a16="http://schemas.microsoft.com/office/drawing/2014/main" id="{19730E6B-BC24-15DA-1822-8A7563A05C90}"/>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93654B19-B7C7-D3A8-083E-27513659ACAE}"/>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
        <p:nvSpPr>
          <p:cNvPr id="6" name="Google Shape;145;gad14b25ca6_0_50">
            <a:extLst>
              <a:ext uri="{FF2B5EF4-FFF2-40B4-BE49-F238E27FC236}">
                <a16:creationId xmlns:a16="http://schemas.microsoft.com/office/drawing/2014/main" id="{F5E09322-BE3E-C720-DF26-3D2D870C5CE7}"/>
              </a:ext>
            </a:extLst>
          </p:cNvPr>
          <p:cNvSpPr/>
          <p:nvPr/>
        </p:nvSpPr>
        <p:spPr>
          <a:xfrm>
            <a:off x="3643292" y="3406598"/>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8" name="Google Shape;153;gad14b25ca6_0_50">
            <a:extLst>
              <a:ext uri="{FF2B5EF4-FFF2-40B4-BE49-F238E27FC236}">
                <a16:creationId xmlns:a16="http://schemas.microsoft.com/office/drawing/2014/main" id="{BB083961-4602-C0AC-2355-B541EB570034}"/>
              </a:ext>
            </a:extLst>
          </p:cNvPr>
          <p:cNvSpPr txBox="1"/>
          <p:nvPr/>
        </p:nvSpPr>
        <p:spPr>
          <a:xfrm>
            <a:off x="4924200" y="3309813"/>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083FDF8A-3BD0-AAF6-615B-4E3F5317E723}"/>
              </a:ext>
            </a:extLst>
          </p:cNvPr>
          <p:cNvCxnSpPr>
            <a:cxnSpLocks/>
            <a:stCxn id="17" idx="3"/>
            <a:endCxn id="6" idx="1"/>
          </p:cNvCxnSpPr>
          <p:nvPr/>
        </p:nvCxnSpPr>
        <p:spPr>
          <a:xfrm>
            <a:off x="2113946" y="3682940"/>
            <a:ext cx="15293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1C5CD3C-65D8-AF31-22A5-39FFD62F4A4F}"/>
              </a:ext>
            </a:extLst>
          </p:cNvPr>
          <p:cNvCxnSpPr>
            <a:cxnSpLocks/>
            <a:stCxn id="6" idx="3"/>
            <a:endCxn id="15" idx="1"/>
          </p:cNvCxnSpPr>
          <p:nvPr/>
        </p:nvCxnSpPr>
        <p:spPr>
          <a:xfrm>
            <a:off x="4960162" y="3682940"/>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B6AE54AF-C0F3-CE76-3C9D-A15EB5BA48E0}"/>
              </a:ext>
            </a:extLst>
          </p:cNvPr>
          <p:cNvPicPr>
            <a:picLocks noChangeAspect="1"/>
          </p:cNvPicPr>
          <p:nvPr/>
        </p:nvPicPr>
        <p:blipFill>
          <a:blip r:embed="rId4"/>
          <a:srcRect l="55970" t="58199" r="14949" b="11057"/>
          <a:stretch/>
        </p:blipFill>
        <p:spPr>
          <a:xfrm>
            <a:off x="6671681" y="3251363"/>
            <a:ext cx="1428856" cy="863154"/>
          </a:xfrm>
          <a:prstGeom prst="rect">
            <a:avLst/>
          </a:prstGeom>
        </p:spPr>
      </p:pic>
      <p:sp>
        <p:nvSpPr>
          <p:cNvPr id="16" name="Google Shape;153;gad14b25ca6_0_50">
            <a:extLst>
              <a:ext uri="{FF2B5EF4-FFF2-40B4-BE49-F238E27FC236}">
                <a16:creationId xmlns:a16="http://schemas.microsoft.com/office/drawing/2014/main" id="{22FC0AE9-673F-02E6-5A62-BE907EF7E008}"/>
              </a:ext>
            </a:extLst>
          </p:cNvPr>
          <p:cNvSpPr txBox="1"/>
          <p:nvPr/>
        </p:nvSpPr>
        <p:spPr>
          <a:xfrm>
            <a:off x="6598768" y="4095538"/>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pic>
        <p:nvPicPr>
          <p:cNvPr id="17" name="Picture 8" descr="Free Network Lan photo and picture">
            <a:extLst>
              <a:ext uri="{FF2B5EF4-FFF2-40B4-BE49-F238E27FC236}">
                <a16:creationId xmlns:a16="http://schemas.microsoft.com/office/drawing/2014/main" id="{F4E8CECA-88EE-7269-A2E5-3DDD8314D2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928717" y="3098001"/>
            <a:ext cx="1185229" cy="116987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53;gad14b25ca6_0_50">
            <a:extLst>
              <a:ext uri="{FF2B5EF4-FFF2-40B4-BE49-F238E27FC236}">
                <a16:creationId xmlns:a16="http://schemas.microsoft.com/office/drawing/2014/main" id="{B2C96A1B-CD51-D3F0-BA13-D3A548A8E01B}"/>
              </a:ext>
            </a:extLst>
          </p:cNvPr>
          <p:cNvSpPr txBox="1"/>
          <p:nvPr/>
        </p:nvSpPr>
        <p:spPr>
          <a:xfrm>
            <a:off x="2475384" y="3162969"/>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26" name="Google Shape;153;gad14b25ca6_0_50">
            <a:extLst>
              <a:ext uri="{FF2B5EF4-FFF2-40B4-BE49-F238E27FC236}">
                <a16:creationId xmlns:a16="http://schemas.microsoft.com/office/drawing/2014/main" id="{4942174A-17A5-B82C-750E-DE245534162A}"/>
              </a:ext>
            </a:extLst>
          </p:cNvPr>
          <p:cNvSpPr txBox="1"/>
          <p:nvPr/>
        </p:nvSpPr>
        <p:spPr>
          <a:xfrm>
            <a:off x="3410005" y="3979017"/>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Tree>
    <p:extLst>
      <p:ext uri="{BB962C8B-B14F-4D97-AF65-F5344CB8AC3E}">
        <p14:creationId xmlns:p14="http://schemas.microsoft.com/office/powerpoint/2010/main" val="145162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516BA-72D8-3318-D662-B4CF00F105AF}"/>
              </a:ext>
            </a:extLst>
          </p:cNvPr>
          <p:cNvSpPr>
            <a:spLocks noGrp="1"/>
          </p:cNvSpPr>
          <p:nvPr>
            <p:ph idx="1"/>
          </p:nvPr>
        </p:nvSpPr>
        <p:spPr/>
        <p:txBody>
          <a:bodyPr/>
          <a:lstStyle/>
          <a:p>
            <a:r>
              <a:rPr lang="en-AU" dirty="0"/>
              <a:t>Add a discussion on “thoughts” on the differences….</a:t>
            </a:r>
          </a:p>
        </p:txBody>
      </p:sp>
      <p:sp>
        <p:nvSpPr>
          <p:cNvPr id="3" name="Title 2">
            <a:extLst>
              <a:ext uri="{FF2B5EF4-FFF2-40B4-BE49-F238E27FC236}">
                <a16:creationId xmlns:a16="http://schemas.microsoft.com/office/drawing/2014/main" id="{CFD25F40-D359-A148-C080-57FAFC52EF7D}"/>
              </a:ext>
            </a:extLst>
          </p:cNvPr>
          <p:cNvSpPr>
            <a:spLocks noGrp="1"/>
          </p:cNvSpPr>
          <p:nvPr>
            <p:ph type="title"/>
          </p:nvPr>
        </p:nvSpPr>
        <p:spPr/>
        <p:txBody>
          <a:bodyPr>
            <a:normAutofit fontScale="90000"/>
          </a:bodyPr>
          <a:lstStyle/>
          <a:p>
            <a:r>
              <a:rPr lang="en-AU" dirty="0"/>
              <a:t>Interpretability vs explainability vs transparency?</a:t>
            </a:r>
          </a:p>
        </p:txBody>
      </p:sp>
      <p:sp>
        <p:nvSpPr>
          <p:cNvPr id="4" name="Footer Placeholder 3">
            <a:extLst>
              <a:ext uri="{FF2B5EF4-FFF2-40B4-BE49-F238E27FC236}">
                <a16:creationId xmlns:a16="http://schemas.microsoft.com/office/drawing/2014/main" id="{0A78C26A-09AF-AECF-6772-C80FBD91085C}"/>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1401359113"/>
      </p:ext>
    </p:extLst>
  </p:cSld>
  <p:clrMapOvr>
    <a:masterClrMapping/>
  </p:clrMapOvr>
</p:sld>
</file>

<file path=ppt/theme/theme1.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4E4DF566-B70F-4928-80E7-694B9E9A2FBD}"/>
    </a:ext>
  </a:extLst>
</a:theme>
</file>

<file path=ppt/theme/theme2.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0398C969-54DD-46EF-89D3-EBAEE5270F10}"/>
    </a:ext>
  </a:extLst>
</a:theme>
</file>

<file path=ppt/theme/theme3.xml><?xml version="1.0" encoding="utf-8"?>
<a:theme xmlns:a="http://schemas.openxmlformats.org/drawingml/2006/main" name="Data61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83853432-11B4-49DC-8E1B-8FA6CFB2F4E0}"/>
    </a:ext>
  </a:extLst>
</a:theme>
</file>

<file path=ppt/theme/theme4.xml><?xml version="1.0" encoding="utf-8"?>
<a:theme xmlns:a="http://schemas.openxmlformats.org/drawingml/2006/main" name="MNF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02E87599-44C4-42C3-BED7-5FF59534C5EF}"/>
    </a:ext>
  </a:extLst>
</a:theme>
</file>

<file path=ppt/theme/theme5.xml><?xml version="1.0" encoding="utf-8"?>
<a:theme xmlns:a="http://schemas.openxmlformats.org/drawingml/2006/main" name="MNF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1D630F70-31C1-47EA-9A5C-0993FCC783EC}"/>
    </a:ext>
  </a:extLst>
</a:theme>
</file>

<file path=ppt/theme/theme6.xml><?xml version="1.0" encoding="utf-8"?>
<a:theme xmlns:a="http://schemas.openxmlformats.org/drawingml/2006/main" name="Wordmark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5D5CE2B9-9AB1-444B-84B0-F100492FB77D}"/>
    </a:ext>
  </a:extLst>
</a:theme>
</file>

<file path=ppt/theme/theme7.xml><?xml version="1.0" encoding="utf-8"?>
<a:theme xmlns:a="http://schemas.openxmlformats.org/drawingml/2006/main" name="Wordmark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28CA8483-C027-4DC1-BB4B-A94F6F059FF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6C417824ADD54CBB2C846188D5F50A" ma:contentTypeVersion="6" ma:contentTypeDescription="Create a new document." ma:contentTypeScope="" ma:versionID="5671151c80cc9121a6fb799b6eac79a0">
  <xsd:schema xmlns:xsd="http://www.w3.org/2001/XMLSchema" xmlns:xs="http://www.w3.org/2001/XMLSchema" xmlns:p="http://schemas.microsoft.com/office/2006/metadata/properties" xmlns:ns2="aba0a44e-707b-4f75-a045-88f1f65c1b51" xmlns:ns3="610c15ec-3cda-448f-94e8-34a6c3cfd207" targetNamespace="http://schemas.microsoft.com/office/2006/metadata/properties" ma:root="true" ma:fieldsID="d8c13d432c12c1a121bcf6b82da555d9" ns2:_="" ns3:_="">
    <xsd:import namespace="aba0a44e-707b-4f75-a045-88f1f65c1b51"/>
    <xsd:import namespace="610c15ec-3cda-448f-94e8-34a6c3cfd20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a0a44e-707b-4f75-a045-88f1f65c1b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10c15ec-3cda-448f-94e8-34a6c3cfd20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610c15ec-3cda-448f-94e8-34a6c3cfd207">
      <UserInfo>
        <DisplayName>Baruwal Chhetri, Mohan (Data61, Clayton)</DisplayName>
        <AccountId>12</AccountId>
        <AccountType/>
      </UserInfo>
    </SharedWithUsers>
  </documentManagement>
</p:properties>
</file>

<file path=customXml/itemProps1.xml><?xml version="1.0" encoding="utf-8"?>
<ds:datastoreItem xmlns:ds="http://schemas.openxmlformats.org/officeDocument/2006/customXml" ds:itemID="{1C7BF1EE-E8BD-4799-A6B7-E3045B43FD7C}">
  <ds:schemaRefs>
    <ds:schemaRef ds:uri="610c15ec-3cda-448f-94e8-34a6c3cfd207"/>
    <ds:schemaRef ds:uri="aba0a44e-707b-4f75-a045-88f1f65c1b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E1E41C2-5CF4-46BB-816C-8FA923602A61}">
  <ds:schemaRefs>
    <ds:schemaRef ds:uri="http://schemas.microsoft.com/sharepoint/v3/contenttype/forms"/>
  </ds:schemaRefs>
</ds:datastoreItem>
</file>

<file path=customXml/itemProps3.xml><?xml version="1.0" encoding="utf-8"?>
<ds:datastoreItem xmlns:ds="http://schemas.openxmlformats.org/officeDocument/2006/customXml" ds:itemID="{3292197F-61F3-4D56-8BDC-78CA9672FCBE}">
  <ds:schemaRefs>
    <ds:schemaRef ds:uri="610c15ec-3cda-448f-94e8-34a6c3cfd207"/>
    <ds:schemaRef ds:uri="aba0a44e-707b-4f75-a045-88f1f65c1b5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PowerPoint 16.9 Widescreen</Template>
  <TotalTime>3109</TotalTime>
  <Words>3576</Words>
  <Application>Microsoft Office PowerPoint</Application>
  <PresentationFormat>On-screen Show (16:9)</PresentationFormat>
  <Paragraphs>559</Paragraphs>
  <Slides>80</Slides>
  <Notes>29</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80</vt:i4>
      </vt:variant>
    </vt:vector>
  </HeadingPairs>
  <TitlesOfParts>
    <vt:vector size="99" baseType="lpstr">
      <vt:lpstr>MS UI Gothic</vt:lpstr>
      <vt:lpstr>Arial</vt:lpstr>
      <vt:lpstr>Calibri</vt:lpstr>
      <vt:lpstr>Cambria</vt:lpstr>
      <vt:lpstr>Cambria Math</vt:lpstr>
      <vt:lpstr>Courier New</vt:lpstr>
      <vt:lpstr>Open Sans</vt:lpstr>
      <vt:lpstr>Source Sans Pro</vt:lpstr>
      <vt:lpstr>Source Sans Pro Light</vt:lpstr>
      <vt:lpstr>Source Sans Pro SemiBold</vt:lpstr>
      <vt:lpstr>SourceSansPro-SemiBold</vt:lpstr>
      <vt:lpstr>Wingdings</vt:lpstr>
      <vt:lpstr>CSIRO horizontal</vt:lpstr>
      <vt:lpstr>Data61 vertical</vt:lpstr>
      <vt:lpstr>Data61 horizontal</vt:lpstr>
      <vt:lpstr>MNF vertical</vt:lpstr>
      <vt:lpstr>MNF horizontal</vt:lpstr>
      <vt:lpstr>Wordmark vertical</vt:lpstr>
      <vt:lpstr>Wordmark horizontal</vt:lpstr>
      <vt:lpstr>Tutorial on Human-Centred Explainable AI (HCXAI)  Principles, Guidelines, and Practical Examples</vt:lpstr>
      <vt:lpstr>How would audience ask questions:  During the tutorial Follow up (afterwards??)  Tutorial Materials Link</vt:lpstr>
      <vt:lpstr>Agenda</vt:lpstr>
      <vt:lpstr>Why are you interested in Explainable AI (XAI)?  Why are you interested in Human-Centered XAI?  </vt:lpstr>
      <vt:lpstr>Part 1: Welcome and Overview</vt:lpstr>
      <vt:lpstr>AI/ML applied in many domains, including healthcare, law, cybersecurity</vt:lpstr>
      <vt:lpstr>AI/ML applied in many domains, including healthcare, law, cybersecurity</vt:lpstr>
      <vt:lpstr>WHAT IS EXPLAINABLE AI?</vt:lpstr>
      <vt:lpstr>Interpretability vs explainability vs transparency?</vt:lpstr>
      <vt:lpstr>What is Explainable AI?</vt:lpstr>
      <vt:lpstr>WHO CARES ABOUT EXPLAINABLE AI? WHY? WHEN?</vt:lpstr>
      <vt:lpstr>WHO CARES ABOUT EXPLAINABLE AI? WHY? WHEN?</vt:lpstr>
      <vt:lpstr>Do I understand how does the model work?</vt:lpstr>
      <vt:lpstr>Goals of this tutorial</vt:lpstr>
      <vt:lpstr>Part 2: Taxonomy of Explanation Types</vt:lpstr>
      <vt:lpstr>MODEL-AGNOSTIC VS.  MODEL-SPECIFIC</vt:lpstr>
      <vt:lpstr>MODEL-AGNOSTIC VS.  MODEL-SPECIFIC</vt:lpstr>
      <vt:lpstr>INTRINSIC VS. POST-HOC</vt:lpstr>
      <vt:lpstr>FOUNDATIONAL METHODS  IN EXPLAINABLE AI</vt:lpstr>
      <vt:lpstr>Exercise</vt:lpstr>
      <vt:lpstr>Available Tools (refine)</vt:lpstr>
      <vt:lpstr>ATTRIBUTION-BASED EXPLANATIONS</vt:lpstr>
      <vt:lpstr>ATTRIBUTION-BASED EXPLANATIONS</vt:lpstr>
      <vt:lpstr>ATTRIBUTION-BASED EXPLANATIONS  (add examples from intrusion detection dataset)</vt:lpstr>
      <vt:lpstr>EXAMPLE-BASED EXPLANATION: PROTOYPES</vt:lpstr>
      <vt:lpstr>RULED-BASED EXPLANATION</vt:lpstr>
      <vt:lpstr>CONCEPT-BASED</vt:lpstr>
      <vt:lpstr>Recap</vt:lpstr>
      <vt:lpstr>Categorisation of explainable AI methods along six dimensions</vt:lpstr>
      <vt:lpstr>Recap</vt:lpstr>
      <vt:lpstr>Part 3: Towards HCXAI</vt:lpstr>
      <vt:lpstr>Suppose you get hired by a Security Operations Centre (SOC) that is interested in applying explainability techniques for the predictive models produced by their platform for detecting intrusion events and supporting SOC analysts in validating these events. That is, you are implementing XAI as part of a decision-support tool.    Where would you start? What questions would you ask yourself?</vt:lpstr>
      <vt:lpstr>Does these capture what you were think?</vt:lpstr>
      <vt:lpstr>Do I understand how does the model work?</vt:lpstr>
      <vt:lpstr>What is understanding? </vt:lpstr>
      <vt:lpstr>Core Principles of XAI</vt:lpstr>
      <vt:lpstr>HCXAI Principles: Explanations should align with users reasoning processes</vt:lpstr>
      <vt:lpstr>Example</vt:lpstr>
      <vt:lpstr>HCXAI Principles: Explanations should align with users’ mental models</vt:lpstr>
      <vt:lpstr>HCXAI: Explanations are contrastive</vt:lpstr>
      <vt:lpstr>HCXAI Principles: Balancing Transparency and Cognitive Load</vt:lpstr>
      <vt:lpstr>HCXAI Principles: Evaluation of Explanations</vt:lpstr>
      <vt:lpstr>Part 4: Designing for User Engagement and Control</vt:lpstr>
      <vt:lpstr>HCXAI: Start by understanding user needs</vt:lpstr>
      <vt:lpstr>HCXAI: Map user questions to existing methods (iteratively refine through evaluation)</vt:lpstr>
      <vt:lpstr>HCXAI: Explanations are contrastive</vt:lpstr>
      <vt:lpstr>CONTRASTIVE  EXPLANATIONS</vt:lpstr>
      <vt:lpstr>CONTRASTIVE EXPLANATION THE DIFFERENCE CONDITION</vt:lpstr>
      <vt:lpstr>CONTRASTIVE EXPLANATION THE DIFFERENCE CONDITION</vt:lpstr>
      <vt:lpstr>CONTRASTIVE EXPLANATION THE DIFFERENCE CONDITION</vt:lpstr>
      <vt:lpstr>HCXAI: Give control to the users</vt:lpstr>
      <vt:lpstr>Exercise</vt:lpstr>
      <vt:lpstr>HCXAI: Selectively Presenting Reasoning Based on User’s Preferences.</vt:lpstr>
      <vt:lpstr>HCXAI: Present evidence for user hypotheses</vt:lpstr>
      <vt:lpstr>WoE paper (Thao’s work)</vt:lpstr>
      <vt:lpstr>Exercise -  repeat with EvalAI</vt:lpstr>
      <vt:lpstr>Part 5: Evaluating XAI and User Studies</vt:lpstr>
      <vt:lpstr>Add slides and examples on these.</vt:lpstr>
      <vt:lpstr>PowerPoint Presentation</vt:lpstr>
      <vt:lpstr>PowerPoint Presentation</vt:lpstr>
      <vt:lpstr>Content Related</vt:lpstr>
      <vt:lpstr>Faithfulness</vt:lpstr>
      <vt:lpstr>Faithfulness</vt:lpstr>
      <vt:lpstr>Faithfulness</vt:lpstr>
      <vt:lpstr>Faithfulness</vt:lpstr>
      <vt:lpstr>Faithfulness</vt:lpstr>
      <vt:lpstr>Presentation Related</vt:lpstr>
      <vt:lpstr>Presentation</vt:lpstr>
      <vt:lpstr>Presentation</vt:lpstr>
      <vt:lpstr>User Related</vt:lpstr>
      <vt:lpstr>User Related</vt:lpstr>
      <vt:lpstr>User Related</vt:lpstr>
      <vt:lpstr>User Related</vt:lpstr>
      <vt:lpstr>User Study Hints</vt:lpstr>
      <vt:lpstr>Examples of User Studies</vt:lpstr>
      <vt:lpstr>Part 6: Wrap up and Q&amp;A</vt:lpstr>
      <vt:lpstr>Exercise</vt:lpstr>
      <vt:lpstr>Exercise</vt:lpstr>
      <vt:lpstr>Moving from techno-centric to human-centric XAI</vt:lpstr>
      <vt:lpstr>Exercise 2</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CSIRO presentation template</dc:title>
  <dc:creator>Baruwal Chhetri, Mohan (Data61, Clayton)</dc:creator>
  <cp:lastModifiedBy>Singh, Ronal (Data61, Clayton)</cp:lastModifiedBy>
  <cp:revision>7</cp:revision>
  <cp:lastPrinted>2019-07-25T05:14:36Z</cp:lastPrinted>
  <dcterms:created xsi:type="dcterms:W3CDTF">2023-10-18T14:32:28Z</dcterms:created>
  <dcterms:modified xsi:type="dcterms:W3CDTF">2024-11-11T22:23:04Z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0x010100676C417824ADD54CBB2C846188D5F50A</vt:lpwstr>
  </property>
  <property fmtid="{D5CDD505-2E9C-101B-9397-08002B2CF9AE}" pid="3" name="_dlc_DocIdItemGuid">
    <vt:lpwstr>afb822d0-1636-4101-8d97-33ad62b7b96a</vt:lpwstr>
  </property>
  <property fmtid="{D5CDD505-2E9C-101B-9397-08002B2CF9AE}" pid="4" name="MediaServiceImageTags">
    <vt:lpwstr/>
  </property>
</Properties>
</file>